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3" r:id="rId8"/>
    <p:sldId id="264" r:id="rId9"/>
    <p:sldId id="265" r:id="rId10"/>
    <p:sldId id="262"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B5CF8-BC6C-414C-8E2C-FBC3A7578EEB}" type="datetimeFigureOut">
              <a:rPr lang="tr-TR" smtClean="0"/>
              <a:t>14.03.2024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E34DB-5562-43B9-99A2-80C386CBDAE2}" type="slidenum">
              <a:rPr lang="tr-TR" smtClean="0"/>
              <a:t>‹#›</a:t>
            </a:fld>
            <a:endParaRPr lang="tr-TR"/>
          </a:p>
        </p:txBody>
      </p:sp>
    </p:spTree>
    <p:extLst>
      <p:ext uri="{BB962C8B-B14F-4D97-AF65-F5344CB8AC3E}">
        <p14:creationId xmlns:p14="http://schemas.microsoft.com/office/powerpoint/2010/main" val="123891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FAE34DB-5562-43B9-99A2-80C386CBDAE2}" type="slidenum">
              <a:rPr lang="tr-TR" smtClean="0"/>
              <a:t>10</a:t>
            </a:fld>
            <a:endParaRPr lang="tr-TR"/>
          </a:p>
        </p:txBody>
      </p:sp>
    </p:spTree>
    <p:extLst>
      <p:ext uri="{BB962C8B-B14F-4D97-AF65-F5344CB8AC3E}">
        <p14:creationId xmlns:p14="http://schemas.microsoft.com/office/powerpoint/2010/main" val="169975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14.03.2024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404664"/>
            <a:ext cx="7772400" cy="1008112"/>
          </a:xfrm>
        </p:spPr>
        <p:txBody>
          <a:bodyPr>
            <a:normAutofit/>
          </a:bodyPr>
          <a:lstStyle/>
          <a:p>
            <a:r>
              <a:rPr lang="tr-TR" sz="2000" dirty="0">
                <a:solidFill>
                  <a:srgbClr val="FF0000"/>
                </a:solidFill>
              </a:rPr>
              <a:t>3.HAFTA</a:t>
            </a:r>
            <a:br>
              <a:rPr lang="tr-TR" sz="2000" dirty="0">
                <a:solidFill>
                  <a:srgbClr val="FF0000"/>
                </a:solidFill>
              </a:rPr>
            </a:br>
            <a:r>
              <a:rPr lang="tr-TR" sz="2000" dirty="0">
                <a:solidFill>
                  <a:srgbClr val="FF0000"/>
                </a:solidFill>
              </a:rPr>
              <a:t>Otel işletmelerinin sınıflandırılması, Otel işletmelerinde yönetim ve özellikleri</a:t>
            </a:r>
          </a:p>
        </p:txBody>
      </p:sp>
      <p:sp>
        <p:nvSpPr>
          <p:cNvPr id="3" name="Alt Başlık 2"/>
          <p:cNvSpPr>
            <a:spLocks noGrp="1"/>
          </p:cNvSpPr>
          <p:nvPr>
            <p:ph type="subTitle" idx="1"/>
          </p:nvPr>
        </p:nvSpPr>
        <p:spPr>
          <a:xfrm>
            <a:off x="683568" y="1484784"/>
            <a:ext cx="7776864" cy="5040560"/>
          </a:xfrm>
        </p:spPr>
        <p:txBody>
          <a:bodyPr>
            <a:normAutofit fontScale="55000" lnSpcReduction="20000"/>
          </a:bodyPr>
          <a:lstStyle/>
          <a:p>
            <a:pPr algn="l"/>
            <a:r>
              <a:rPr lang="tr-TR" b="1" u="sng" dirty="0">
                <a:solidFill>
                  <a:srgbClr val="C00000"/>
                </a:solidFill>
              </a:rPr>
              <a:t>Otel İşletmelerinin Sınıflandırılması</a:t>
            </a:r>
          </a:p>
          <a:p>
            <a:pPr algn="l"/>
            <a:r>
              <a:rPr lang="tr-TR" dirty="0">
                <a:solidFill>
                  <a:schemeClr val="tx1"/>
                </a:solidFill>
              </a:rPr>
              <a:t>A-Büyüklüklerine göre sınıflandırma</a:t>
            </a:r>
          </a:p>
          <a:p>
            <a:pPr algn="l"/>
            <a:r>
              <a:rPr lang="tr-TR" dirty="0">
                <a:solidFill>
                  <a:schemeClr val="tx1"/>
                </a:solidFill>
              </a:rPr>
              <a:t>1-Küçük oteller</a:t>
            </a:r>
          </a:p>
          <a:p>
            <a:pPr algn="l"/>
            <a:r>
              <a:rPr lang="tr-TR" dirty="0">
                <a:solidFill>
                  <a:schemeClr val="tx1"/>
                </a:solidFill>
              </a:rPr>
              <a:t>2-Orta büyüklükte oteller</a:t>
            </a:r>
          </a:p>
          <a:p>
            <a:pPr algn="l"/>
            <a:r>
              <a:rPr lang="tr-TR" dirty="0">
                <a:solidFill>
                  <a:schemeClr val="tx1"/>
                </a:solidFill>
              </a:rPr>
              <a:t>3-Büyük oteller</a:t>
            </a:r>
          </a:p>
          <a:p>
            <a:pPr algn="l"/>
            <a:r>
              <a:rPr lang="tr-TR" dirty="0">
                <a:solidFill>
                  <a:schemeClr val="tx1"/>
                </a:solidFill>
              </a:rPr>
              <a:t>B-Faaliyet sürelerine göre sınıflandırma</a:t>
            </a:r>
          </a:p>
          <a:p>
            <a:pPr algn="l"/>
            <a:r>
              <a:rPr lang="tr-TR" dirty="0">
                <a:solidFill>
                  <a:schemeClr val="tx1"/>
                </a:solidFill>
              </a:rPr>
              <a:t>1-Devamlı oteller</a:t>
            </a:r>
          </a:p>
          <a:p>
            <a:pPr algn="l"/>
            <a:r>
              <a:rPr lang="tr-TR" dirty="0">
                <a:solidFill>
                  <a:schemeClr val="tx1"/>
                </a:solidFill>
              </a:rPr>
              <a:t>2-Mevsimlik oteller</a:t>
            </a:r>
          </a:p>
          <a:p>
            <a:pPr algn="l"/>
            <a:r>
              <a:rPr lang="tr-TR" dirty="0">
                <a:solidFill>
                  <a:schemeClr val="tx1"/>
                </a:solidFill>
              </a:rPr>
              <a:t>C-Sahiplik ilkesi açısından sınıflandırma</a:t>
            </a:r>
          </a:p>
          <a:p>
            <a:pPr algn="l"/>
            <a:r>
              <a:rPr lang="tr-TR" dirty="0">
                <a:solidFill>
                  <a:schemeClr val="tx1"/>
                </a:solidFill>
              </a:rPr>
              <a:t>1-Özel mülkiyete ait oteller</a:t>
            </a:r>
          </a:p>
          <a:p>
            <a:pPr algn="l"/>
            <a:r>
              <a:rPr lang="tr-TR" dirty="0">
                <a:solidFill>
                  <a:schemeClr val="tx1"/>
                </a:solidFill>
              </a:rPr>
              <a:t>2-Karma mülkiyetli oteller</a:t>
            </a:r>
          </a:p>
          <a:p>
            <a:pPr algn="l"/>
            <a:r>
              <a:rPr lang="tr-TR" dirty="0">
                <a:solidFill>
                  <a:schemeClr val="tx1"/>
                </a:solidFill>
              </a:rPr>
              <a:t>3-Kamu kuruluşlarına ait oteller</a:t>
            </a:r>
          </a:p>
          <a:p>
            <a:pPr algn="l"/>
            <a:r>
              <a:rPr lang="tr-TR" dirty="0">
                <a:solidFill>
                  <a:schemeClr val="tx1"/>
                </a:solidFill>
              </a:rPr>
              <a:t>D-Karşıladıkları konaklama ihtiyacının türü bakımından sınıflandırma</a:t>
            </a:r>
          </a:p>
          <a:p>
            <a:pPr algn="l"/>
            <a:r>
              <a:rPr lang="tr-TR" dirty="0">
                <a:solidFill>
                  <a:schemeClr val="tx1"/>
                </a:solidFill>
              </a:rPr>
              <a:t>1-Şehir otelleri</a:t>
            </a:r>
          </a:p>
          <a:p>
            <a:pPr algn="l"/>
            <a:r>
              <a:rPr lang="tr-TR" dirty="0">
                <a:solidFill>
                  <a:schemeClr val="tx1"/>
                </a:solidFill>
              </a:rPr>
              <a:t>2-Kıyı otelleri</a:t>
            </a:r>
          </a:p>
          <a:p>
            <a:pPr algn="l"/>
            <a:r>
              <a:rPr lang="tr-TR" dirty="0">
                <a:solidFill>
                  <a:schemeClr val="tx1"/>
                </a:solidFill>
              </a:rPr>
              <a:t>3-Dağ otelleri</a:t>
            </a:r>
          </a:p>
          <a:p>
            <a:pPr algn="l"/>
            <a:r>
              <a:rPr lang="tr-TR" dirty="0">
                <a:solidFill>
                  <a:schemeClr val="tx1"/>
                </a:solidFill>
              </a:rPr>
              <a:t>4-Kaplıca otelleri</a:t>
            </a:r>
          </a:p>
          <a:p>
            <a:pPr algn="l"/>
            <a:endParaRPr lang="tr-TR" dirty="0"/>
          </a:p>
        </p:txBody>
      </p:sp>
      <p:pic>
        <p:nvPicPr>
          <p:cNvPr id="4"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5507054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68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6408712"/>
          </a:xfrm>
        </p:spPr>
        <p:txBody>
          <a:bodyPr>
            <a:normAutofit/>
          </a:bodyPr>
          <a:lstStyle/>
          <a:p>
            <a:pPr marL="0" indent="0" algn="ctr">
              <a:buNone/>
            </a:pPr>
            <a:r>
              <a:rPr lang="tr-TR" sz="2000" dirty="0" smtClean="0">
                <a:solidFill>
                  <a:srgbClr val="FF0000"/>
                </a:solidFill>
              </a:rPr>
              <a:t>OCAK 2023 </a:t>
            </a:r>
            <a:r>
              <a:rPr lang="tr-TR" sz="2000" dirty="0">
                <a:solidFill>
                  <a:srgbClr val="FF0000"/>
                </a:solidFill>
              </a:rPr>
              <a:t>TARİHİ </a:t>
            </a:r>
            <a:r>
              <a:rPr lang="tr-TR" sz="2000" dirty="0" smtClean="0">
                <a:solidFill>
                  <a:srgbClr val="FF0000"/>
                </a:solidFill>
              </a:rPr>
              <a:t>İTİBARIYLA </a:t>
            </a:r>
            <a:r>
              <a:rPr lang="tr-TR" sz="2000" dirty="0">
                <a:solidFill>
                  <a:srgbClr val="FF0000"/>
                </a:solidFill>
              </a:rPr>
              <a:t>BAKANLIK BELGELİ </a:t>
            </a:r>
            <a:r>
              <a:rPr lang="tr-TR" sz="2000" dirty="0" smtClean="0">
                <a:solidFill>
                  <a:srgbClr val="FF0000"/>
                </a:solidFill>
              </a:rPr>
              <a:t>KONAKLAMA</a:t>
            </a:r>
          </a:p>
          <a:p>
            <a:pPr marL="0" indent="0" algn="ctr">
              <a:buNone/>
            </a:pPr>
            <a:endParaRPr lang="tr-TR" sz="2000" dirty="0">
              <a:solidFill>
                <a:srgbClr val="FF0000"/>
              </a:solidFill>
            </a:endParaRPr>
          </a:p>
          <a:p>
            <a:pPr marL="0" indent="0" algn="ctr">
              <a:buNone/>
            </a:pPr>
            <a:endParaRPr lang="tr-TR" sz="2000" dirty="0" smtClean="0">
              <a:solidFill>
                <a:srgbClr val="FF0000"/>
              </a:solidFill>
            </a:endParaRPr>
          </a:p>
          <a:p>
            <a:pPr marL="0" indent="0">
              <a:buNone/>
            </a:pPr>
            <a:endParaRPr lang="tr-TR" sz="2000" dirty="0" smtClean="0">
              <a:solidFill>
                <a:srgbClr val="FF0000"/>
              </a:solidFill>
            </a:endParaRPr>
          </a:p>
          <a:p>
            <a:pPr marL="0" indent="0">
              <a:buNone/>
            </a:pPr>
            <a:endParaRPr lang="tr-TR" sz="2000" dirty="0">
              <a:solidFill>
                <a:srgbClr val="FF0000"/>
              </a:solidFill>
            </a:endParaRPr>
          </a:p>
          <a:p>
            <a:pPr marL="0" indent="0">
              <a:buNone/>
            </a:pPr>
            <a:endParaRPr lang="tr-TR" sz="2000" dirty="0" smtClean="0">
              <a:solidFill>
                <a:srgbClr val="FF0000"/>
              </a:solidFill>
            </a:endParaRPr>
          </a:p>
          <a:p>
            <a:pPr marL="0" indent="0">
              <a:buNone/>
            </a:pPr>
            <a:r>
              <a:rPr lang="tr-TR" sz="1200" dirty="0" err="1"/>
              <a:t>Kaynakça:https</a:t>
            </a:r>
            <a:r>
              <a:rPr lang="tr-TR" sz="1200" dirty="0"/>
              <a:t>://</a:t>
            </a:r>
            <a:r>
              <a:rPr lang="tr-TR" sz="1200" dirty="0" smtClean="0"/>
              <a:t>yigm.ktb.gov.tr/TR-201136/turizm-yatirim-ve-isletme-bakanlik-belgeli-tesis-istatistikleri.html</a:t>
            </a:r>
          </a:p>
          <a:p>
            <a:pPr marL="0" indent="0">
              <a:buNone/>
            </a:pPr>
            <a:r>
              <a:rPr lang="tr-TR" sz="1600" b="1" dirty="0"/>
              <a:t> </a:t>
            </a:r>
            <a:r>
              <a:rPr lang="tr-TR" sz="1600" b="1" dirty="0" smtClean="0"/>
              <a:t>Basit Konaklama İşletme Belgeli</a:t>
            </a:r>
          </a:p>
          <a:p>
            <a:pPr marL="0" indent="0">
              <a:buNone/>
            </a:pPr>
            <a:r>
              <a:rPr lang="tr-TR" sz="1600" dirty="0" smtClean="0"/>
              <a:t>	28.07.2021 </a:t>
            </a:r>
            <a:r>
              <a:rPr lang="tr-TR" sz="1600" dirty="0"/>
              <a:t>tarih ve 7334 sayılı Kanunla değişik 2634 sayılı Turizm Teşvik Kanunu'nun geçici 11 inci maddesindeki; “maddenin yürürlüğe girdiği tarihte ilgili idaresinden alınmış işyeri açma ve çalışma ruhsatı ile faaliyette bulunan ve turizm işletmesi belgesi bulunmayan konaklama tesislerine, bu maddenin yürürlüğe girdiği tarihten itibaren bir yıl içinde Bakanlığa başvurmaları halinde basit konaklama turizm işletmesi belgesi verilir</a:t>
            </a:r>
            <a:r>
              <a:rPr lang="tr-TR" sz="1600" dirty="0" smtClean="0"/>
              <a:t>.”</a:t>
            </a:r>
          </a:p>
          <a:p>
            <a:pPr marL="0" indent="0">
              <a:buNone/>
            </a:pPr>
            <a:r>
              <a:rPr lang="tr-TR" sz="1600" dirty="0"/>
              <a:t>	</a:t>
            </a:r>
            <a:r>
              <a:rPr lang="tr-TR" sz="1600" dirty="0" smtClean="0"/>
              <a:t>İbaresi </a:t>
            </a:r>
            <a:r>
              <a:rPr lang="tr-TR" sz="1600" dirty="0"/>
              <a:t>gereğince kanun maddesinin yürürlüğü girdiği tarihten önce belediye belgeli olarak faaliyet gösteren konaklama tesislerine Basit Konaklama Turizm İşletmesi Belgesi alma zorunluluğu getirilmiştir.</a:t>
            </a:r>
          </a:p>
        </p:txBody>
      </p:sp>
      <p:graphicFrame>
        <p:nvGraphicFramePr>
          <p:cNvPr id="5" name="Tablo 4"/>
          <p:cNvGraphicFramePr>
            <a:graphicFrameLocks noGrp="1"/>
          </p:cNvGraphicFramePr>
          <p:nvPr>
            <p:extLst>
              <p:ext uri="{D42A27DB-BD31-4B8C-83A1-F6EECF244321}">
                <p14:modId xmlns:p14="http://schemas.microsoft.com/office/powerpoint/2010/main" val="3108584518"/>
              </p:ext>
            </p:extLst>
          </p:nvPr>
        </p:nvGraphicFramePr>
        <p:xfrm>
          <a:off x="539551" y="908720"/>
          <a:ext cx="8064897" cy="1391215"/>
        </p:xfrm>
        <a:graphic>
          <a:graphicData uri="http://schemas.openxmlformats.org/drawingml/2006/table">
            <a:tbl>
              <a:tblPr firstRow="1" bandRow="1">
                <a:tableStyleId>{5940675A-B579-460E-94D1-54222C63F5DA}</a:tableStyleId>
              </a:tblPr>
              <a:tblGrid>
                <a:gridCol w="896099">
                  <a:extLst>
                    <a:ext uri="{9D8B030D-6E8A-4147-A177-3AD203B41FA5}">
                      <a16:colId xmlns:a16="http://schemas.microsoft.com/office/drawing/2014/main" val="20000"/>
                    </a:ext>
                  </a:extLst>
                </a:gridCol>
                <a:gridCol w="896101">
                  <a:extLst>
                    <a:ext uri="{9D8B030D-6E8A-4147-A177-3AD203B41FA5}">
                      <a16:colId xmlns:a16="http://schemas.microsoft.com/office/drawing/2014/main" val="20001"/>
                    </a:ext>
                  </a:extLst>
                </a:gridCol>
                <a:gridCol w="896099">
                  <a:extLst>
                    <a:ext uri="{9D8B030D-6E8A-4147-A177-3AD203B41FA5}">
                      <a16:colId xmlns:a16="http://schemas.microsoft.com/office/drawing/2014/main" val="20002"/>
                    </a:ext>
                  </a:extLst>
                </a:gridCol>
                <a:gridCol w="896099">
                  <a:extLst>
                    <a:ext uri="{9D8B030D-6E8A-4147-A177-3AD203B41FA5}">
                      <a16:colId xmlns:a16="http://schemas.microsoft.com/office/drawing/2014/main" val="20003"/>
                    </a:ext>
                  </a:extLst>
                </a:gridCol>
                <a:gridCol w="896101">
                  <a:extLst>
                    <a:ext uri="{9D8B030D-6E8A-4147-A177-3AD203B41FA5}">
                      <a16:colId xmlns:a16="http://schemas.microsoft.com/office/drawing/2014/main" val="20004"/>
                    </a:ext>
                  </a:extLst>
                </a:gridCol>
                <a:gridCol w="896099">
                  <a:extLst>
                    <a:ext uri="{9D8B030D-6E8A-4147-A177-3AD203B41FA5}">
                      <a16:colId xmlns:a16="http://schemas.microsoft.com/office/drawing/2014/main" val="20005"/>
                    </a:ext>
                  </a:extLst>
                </a:gridCol>
                <a:gridCol w="896099">
                  <a:extLst>
                    <a:ext uri="{9D8B030D-6E8A-4147-A177-3AD203B41FA5}">
                      <a16:colId xmlns:a16="http://schemas.microsoft.com/office/drawing/2014/main" val="20006"/>
                    </a:ext>
                  </a:extLst>
                </a:gridCol>
                <a:gridCol w="896101">
                  <a:extLst>
                    <a:ext uri="{9D8B030D-6E8A-4147-A177-3AD203B41FA5}">
                      <a16:colId xmlns:a16="http://schemas.microsoft.com/office/drawing/2014/main" val="20007"/>
                    </a:ext>
                  </a:extLst>
                </a:gridCol>
                <a:gridCol w="896099">
                  <a:extLst>
                    <a:ext uri="{9D8B030D-6E8A-4147-A177-3AD203B41FA5}">
                      <a16:colId xmlns:a16="http://schemas.microsoft.com/office/drawing/2014/main" val="20008"/>
                    </a:ext>
                  </a:extLst>
                </a:gridCol>
              </a:tblGrid>
              <a:tr h="354895">
                <a:tc gridSpan="3">
                  <a:txBody>
                    <a:bodyPr/>
                    <a:lstStyle/>
                    <a:p>
                      <a:r>
                        <a:rPr lang="tr-TR" sz="1400" dirty="0" smtClean="0"/>
                        <a:t>İşletme</a:t>
                      </a:r>
                      <a:r>
                        <a:rPr lang="tr-TR" sz="1400" baseline="0" dirty="0" smtClean="0"/>
                        <a:t> Belgeli</a:t>
                      </a:r>
                      <a:endParaRPr lang="tr-TR" sz="1400" dirty="0"/>
                    </a:p>
                  </a:txBody>
                  <a:tcPr/>
                </a:tc>
                <a:tc hMerge="1">
                  <a:txBody>
                    <a:bodyPr/>
                    <a:lstStyle/>
                    <a:p>
                      <a:endParaRPr lang="tr-TR"/>
                    </a:p>
                  </a:txBody>
                  <a:tcPr/>
                </a:tc>
                <a:tc hMerge="1">
                  <a:txBody>
                    <a:bodyPr/>
                    <a:lstStyle/>
                    <a:p>
                      <a:endParaRPr lang="tr-TR"/>
                    </a:p>
                  </a:txBody>
                  <a:tcPr/>
                </a:tc>
                <a:tc gridSpan="3">
                  <a:txBody>
                    <a:bodyPr/>
                    <a:lstStyle/>
                    <a:p>
                      <a:r>
                        <a:rPr lang="tr-TR" sz="1400" dirty="0" smtClean="0"/>
                        <a:t>Yatırım Belgeli</a:t>
                      </a:r>
                      <a:endParaRPr lang="tr-TR" sz="1400" dirty="0"/>
                    </a:p>
                  </a:txBody>
                  <a:tcPr/>
                </a:tc>
                <a:tc hMerge="1">
                  <a:txBody>
                    <a:bodyPr/>
                    <a:lstStyle/>
                    <a:p>
                      <a:endParaRPr lang="tr-TR"/>
                    </a:p>
                  </a:txBody>
                  <a:tcPr/>
                </a:tc>
                <a:tc hMerge="1">
                  <a:txBody>
                    <a:bodyPr/>
                    <a:lstStyle/>
                    <a:p>
                      <a:endParaRPr lang="tr-TR"/>
                    </a:p>
                  </a:txBody>
                  <a:tcPr/>
                </a:tc>
                <a:tc gridSpan="3">
                  <a:txBody>
                    <a:bodyPr/>
                    <a:lstStyle/>
                    <a:p>
                      <a:r>
                        <a:rPr lang="tr-TR" sz="1400" dirty="0" smtClean="0"/>
                        <a:t>Basit Konaklama İşletme Belgeli</a:t>
                      </a:r>
                      <a:endParaRPr lang="tr-TR" sz="1400" dirty="0"/>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9824">
                <a:tc>
                  <a:txBody>
                    <a:bodyPr/>
                    <a:lstStyle/>
                    <a:p>
                      <a:r>
                        <a:rPr lang="tr-TR" sz="1400" dirty="0" smtClean="0"/>
                        <a:t>Tesis sayısı</a:t>
                      </a:r>
                      <a:endParaRPr lang="tr-TR" sz="1400" dirty="0"/>
                    </a:p>
                  </a:txBody>
                  <a:tcPr/>
                </a:tc>
                <a:tc>
                  <a:txBody>
                    <a:bodyPr/>
                    <a:lstStyle/>
                    <a:p>
                      <a:r>
                        <a:rPr lang="tr-TR" sz="1400" dirty="0" smtClean="0"/>
                        <a:t>Oda sayısı</a:t>
                      </a:r>
                      <a:endParaRPr lang="tr-TR" sz="1400" dirty="0"/>
                    </a:p>
                  </a:txBody>
                  <a:tcPr/>
                </a:tc>
                <a:tc>
                  <a:txBody>
                    <a:bodyPr/>
                    <a:lstStyle/>
                    <a:p>
                      <a:r>
                        <a:rPr lang="tr-TR" sz="1400" dirty="0" smtClean="0"/>
                        <a:t>Yatak sayısı</a:t>
                      </a:r>
                      <a:endParaRPr lang="tr-TR" sz="1400" dirty="0"/>
                    </a:p>
                  </a:txBody>
                  <a:tcPr/>
                </a:tc>
                <a:tc>
                  <a:txBody>
                    <a:bodyPr/>
                    <a:lstStyle/>
                    <a:p>
                      <a:r>
                        <a:rPr lang="tr-TR" sz="1400" dirty="0" smtClean="0"/>
                        <a:t>Tesis sayısı</a:t>
                      </a:r>
                      <a:endParaRPr lang="tr-TR" sz="1400" dirty="0"/>
                    </a:p>
                  </a:txBody>
                  <a:tcPr/>
                </a:tc>
                <a:tc>
                  <a:txBody>
                    <a:bodyPr/>
                    <a:lstStyle/>
                    <a:p>
                      <a:r>
                        <a:rPr lang="tr-TR" sz="1400" dirty="0" smtClean="0"/>
                        <a:t>Oda sayısı</a:t>
                      </a:r>
                      <a:endParaRPr lang="tr-TR" sz="1400" dirty="0"/>
                    </a:p>
                  </a:txBody>
                  <a:tcPr/>
                </a:tc>
                <a:tc>
                  <a:txBody>
                    <a:bodyPr/>
                    <a:lstStyle/>
                    <a:p>
                      <a:r>
                        <a:rPr lang="tr-TR" sz="1400" dirty="0" smtClean="0"/>
                        <a:t>Yatak sayısı</a:t>
                      </a:r>
                      <a:endParaRPr lang="tr-TR" sz="1400" dirty="0"/>
                    </a:p>
                  </a:txBody>
                  <a:tcPr/>
                </a:tc>
                <a:tc>
                  <a:txBody>
                    <a:bodyPr/>
                    <a:lstStyle/>
                    <a:p>
                      <a:r>
                        <a:rPr lang="tr-TR" sz="1400" dirty="0" smtClean="0"/>
                        <a:t>Tesis sayısı</a:t>
                      </a:r>
                      <a:endParaRPr lang="tr-TR" sz="1400" dirty="0"/>
                    </a:p>
                  </a:txBody>
                  <a:tcPr/>
                </a:tc>
                <a:tc>
                  <a:txBody>
                    <a:bodyPr/>
                    <a:lstStyle/>
                    <a:p>
                      <a:r>
                        <a:rPr lang="tr-TR" sz="1400" dirty="0" smtClean="0"/>
                        <a:t>Oda sayısı</a:t>
                      </a:r>
                      <a:endParaRPr lang="tr-TR" sz="1400" dirty="0"/>
                    </a:p>
                  </a:txBody>
                  <a:tcPr/>
                </a:tc>
                <a:tc>
                  <a:txBody>
                    <a:bodyPr/>
                    <a:lstStyle/>
                    <a:p>
                      <a:r>
                        <a:rPr lang="tr-TR" sz="1400" dirty="0" smtClean="0"/>
                        <a:t>Yatak sayısı</a:t>
                      </a:r>
                      <a:endParaRPr lang="tr-TR" sz="1400" dirty="0"/>
                    </a:p>
                  </a:txBody>
                  <a:tcPr/>
                </a:tc>
                <a:extLst>
                  <a:ext uri="{0D108BD9-81ED-4DB2-BD59-A6C34878D82A}">
                    <a16:rowId xmlns:a16="http://schemas.microsoft.com/office/drawing/2014/main" val="10001"/>
                  </a:ext>
                </a:extLst>
              </a:tr>
              <a:tr h="443344">
                <a:tc>
                  <a:txBody>
                    <a:bodyPr/>
                    <a:lstStyle/>
                    <a:p>
                      <a:r>
                        <a:rPr lang="tr-TR" sz="1400" dirty="0" smtClean="0"/>
                        <a:t>4 822</a:t>
                      </a:r>
                    </a:p>
                    <a:p>
                      <a:endParaRPr lang="tr-TR" sz="1400" dirty="0"/>
                    </a:p>
                  </a:txBody>
                  <a:tcPr/>
                </a:tc>
                <a:tc>
                  <a:txBody>
                    <a:bodyPr/>
                    <a:lstStyle/>
                    <a:p>
                      <a:r>
                        <a:rPr lang="tr-TR" sz="1400" dirty="0" smtClean="0"/>
                        <a:t>519 935</a:t>
                      </a:r>
                    </a:p>
                    <a:p>
                      <a:endParaRPr lang="tr-TR" sz="1400" dirty="0"/>
                    </a:p>
                  </a:txBody>
                  <a:tcPr/>
                </a:tc>
                <a:tc>
                  <a:txBody>
                    <a:bodyPr/>
                    <a:lstStyle/>
                    <a:p>
                      <a:r>
                        <a:rPr lang="tr-TR" sz="1400" dirty="0" smtClean="0"/>
                        <a:t>1 088 685</a:t>
                      </a:r>
                    </a:p>
                    <a:p>
                      <a:endParaRPr lang="tr-TR" sz="1400" dirty="0"/>
                    </a:p>
                  </a:txBody>
                  <a:tcPr/>
                </a:tc>
                <a:tc>
                  <a:txBody>
                    <a:bodyPr/>
                    <a:lstStyle/>
                    <a:p>
                      <a:r>
                        <a:rPr lang="tr-TR" sz="1400" dirty="0" smtClean="0"/>
                        <a:t>653</a:t>
                      </a:r>
                    </a:p>
                    <a:p>
                      <a:endParaRPr lang="tr-TR" sz="1400" dirty="0"/>
                    </a:p>
                  </a:txBody>
                  <a:tcPr/>
                </a:tc>
                <a:tc>
                  <a:txBody>
                    <a:bodyPr/>
                    <a:lstStyle/>
                    <a:p>
                      <a:r>
                        <a:rPr lang="tr-TR" sz="1400" dirty="0" smtClean="0"/>
                        <a:t> 70 392</a:t>
                      </a:r>
                    </a:p>
                    <a:p>
                      <a:endParaRPr lang="tr-TR" sz="1400" dirty="0"/>
                    </a:p>
                  </a:txBody>
                  <a:tcPr/>
                </a:tc>
                <a:tc>
                  <a:txBody>
                    <a:bodyPr/>
                    <a:lstStyle/>
                    <a:p>
                      <a:r>
                        <a:rPr lang="tr-TR" sz="1400" dirty="0" smtClean="0"/>
                        <a:t>154 969</a:t>
                      </a:r>
                    </a:p>
                    <a:p>
                      <a:endParaRPr lang="tr-TR" sz="1400" dirty="0"/>
                    </a:p>
                  </a:txBody>
                  <a:tcPr/>
                </a:tc>
                <a:tc>
                  <a:txBody>
                    <a:bodyPr/>
                    <a:lstStyle/>
                    <a:p>
                      <a:r>
                        <a:rPr lang="tr-TR" sz="1400" dirty="0" smtClean="0"/>
                        <a:t>15 144</a:t>
                      </a:r>
                      <a:endParaRPr lang="tr-TR" sz="1400" dirty="0"/>
                    </a:p>
                  </a:txBody>
                  <a:tcPr/>
                </a:tc>
                <a:tc>
                  <a:txBody>
                    <a:bodyPr/>
                    <a:lstStyle/>
                    <a:p>
                      <a:r>
                        <a:rPr lang="tr-TR" sz="1400" dirty="0" smtClean="0"/>
                        <a:t>335 870</a:t>
                      </a:r>
                      <a:endParaRPr lang="tr-TR" sz="1400" dirty="0"/>
                    </a:p>
                  </a:txBody>
                  <a:tcPr/>
                </a:tc>
                <a:tc>
                  <a:txBody>
                    <a:bodyPr/>
                    <a:lstStyle/>
                    <a:p>
                      <a:r>
                        <a:rPr lang="tr-TR" sz="1400" dirty="0" smtClean="0"/>
                        <a:t>677 162</a:t>
                      </a:r>
                      <a:endParaRPr lang="tr-TR"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60394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832648"/>
          </a:xfrm>
        </p:spPr>
        <p:txBody>
          <a:bodyPr>
            <a:normAutofit fontScale="70000" lnSpcReduction="20000"/>
          </a:bodyPr>
          <a:lstStyle/>
          <a:p>
            <a:pPr marL="0" indent="0">
              <a:buNone/>
            </a:pPr>
            <a:r>
              <a:rPr lang="tr-TR" dirty="0"/>
              <a:t>E-Ulaştırma araçları ile olan bağlantılarına göre sınıflandırma</a:t>
            </a:r>
          </a:p>
          <a:p>
            <a:pPr marL="0" indent="0">
              <a:buNone/>
            </a:pPr>
            <a:r>
              <a:rPr lang="tr-TR" dirty="0"/>
              <a:t>1-Havaalanı otelleri</a:t>
            </a:r>
          </a:p>
          <a:p>
            <a:pPr marL="0" indent="0">
              <a:buNone/>
            </a:pPr>
            <a:r>
              <a:rPr lang="tr-TR" dirty="0"/>
              <a:t>2-İstasyon otelleri</a:t>
            </a:r>
          </a:p>
          <a:p>
            <a:pPr marL="0" indent="0">
              <a:buNone/>
            </a:pPr>
            <a:r>
              <a:rPr lang="tr-TR" dirty="0"/>
              <a:t>3-Liman otelleri</a:t>
            </a:r>
          </a:p>
          <a:p>
            <a:pPr marL="0" indent="0">
              <a:buNone/>
            </a:pPr>
            <a:r>
              <a:rPr lang="tr-TR" dirty="0"/>
              <a:t>4-Karayolları kavşak noktalarındaki oteller</a:t>
            </a:r>
          </a:p>
          <a:p>
            <a:pPr marL="0" indent="0">
              <a:buNone/>
            </a:pPr>
            <a:r>
              <a:rPr lang="tr-TR" dirty="0"/>
              <a:t>F-Türkiye’de otel işletmelerinin sınıflandırılması</a:t>
            </a:r>
          </a:p>
          <a:p>
            <a:pPr marL="0" indent="0">
              <a:buNone/>
            </a:pPr>
            <a:r>
              <a:rPr lang="tr-TR" dirty="0"/>
              <a:t>1-İşletme belgeli otel işletmeleri (2634 sayılı «Turizmi Teşvik </a:t>
            </a:r>
            <a:r>
              <a:rPr lang="tr-TR" dirty="0" smtClean="0"/>
              <a:t>Kanunu»)</a:t>
            </a:r>
            <a:endParaRPr lang="tr-TR" dirty="0"/>
          </a:p>
          <a:p>
            <a:pPr marL="0" indent="0">
              <a:buNone/>
            </a:pPr>
            <a:r>
              <a:rPr lang="tr-TR" dirty="0"/>
              <a:t>*1 yıldızlı</a:t>
            </a:r>
          </a:p>
          <a:p>
            <a:pPr marL="0" indent="0">
              <a:buNone/>
            </a:pPr>
            <a:r>
              <a:rPr lang="tr-TR" dirty="0"/>
              <a:t>*2 yıldızlı</a:t>
            </a:r>
          </a:p>
          <a:p>
            <a:pPr marL="0" indent="0">
              <a:buNone/>
            </a:pPr>
            <a:r>
              <a:rPr lang="tr-TR" dirty="0"/>
              <a:t>*3 yıldızlı</a:t>
            </a:r>
          </a:p>
          <a:p>
            <a:pPr marL="0" indent="0">
              <a:buNone/>
            </a:pPr>
            <a:r>
              <a:rPr lang="tr-TR" dirty="0"/>
              <a:t>*4 yıldızlı</a:t>
            </a:r>
          </a:p>
          <a:p>
            <a:pPr marL="0" indent="0">
              <a:buNone/>
            </a:pPr>
            <a:r>
              <a:rPr lang="tr-TR" dirty="0"/>
              <a:t>*5 yıldızlı</a:t>
            </a:r>
          </a:p>
          <a:p>
            <a:pPr marL="0" indent="0">
              <a:buNone/>
            </a:pPr>
            <a:r>
              <a:rPr lang="tr-TR" dirty="0"/>
              <a:t>2-İşletme belgesiz otel işletmeleri</a:t>
            </a:r>
          </a:p>
          <a:p>
            <a:pPr marL="0" indent="0">
              <a:buNone/>
            </a:pPr>
            <a:r>
              <a:rPr lang="tr-TR" dirty="0"/>
              <a:t>*Birinci sınıf oteller</a:t>
            </a:r>
          </a:p>
          <a:p>
            <a:pPr marL="0" indent="0">
              <a:buNone/>
            </a:pPr>
            <a:r>
              <a:rPr lang="tr-TR" dirty="0"/>
              <a:t>*İkinci sınıf oteller</a:t>
            </a:r>
          </a:p>
          <a:p>
            <a:pPr marL="0" indent="0">
              <a:buNone/>
            </a:pPr>
            <a:r>
              <a:rPr lang="tr-TR" dirty="0"/>
              <a:t>*Üçüncü sınıf oteller</a:t>
            </a:r>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57706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2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568952" cy="6264696"/>
          </a:xfrm>
        </p:spPr>
        <p:txBody>
          <a:bodyPr>
            <a:normAutofit fontScale="55000" lnSpcReduction="20000"/>
          </a:bodyPr>
          <a:lstStyle/>
          <a:p>
            <a:pPr marL="0" indent="0">
              <a:buNone/>
            </a:pPr>
            <a:r>
              <a:rPr lang="tr-TR" dirty="0" smtClean="0">
                <a:solidFill>
                  <a:srgbClr val="C00000"/>
                </a:solidFill>
              </a:rPr>
              <a:t>Yönetim</a:t>
            </a:r>
            <a:r>
              <a:rPr lang="tr-TR" dirty="0" smtClean="0"/>
              <a:t>: </a:t>
            </a:r>
            <a:r>
              <a:rPr lang="tr-TR" dirty="0"/>
              <a:t>insanların tek başlarına gerçekleştiremeyecekleri </a:t>
            </a:r>
            <a:r>
              <a:rPr lang="tr-TR" dirty="0">
                <a:solidFill>
                  <a:srgbClr val="C00000"/>
                </a:solidFill>
              </a:rPr>
              <a:t>amaçlara</a:t>
            </a:r>
            <a:r>
              <a:rPr lang="tr-TR" dirty="0"/>
              <a:t> ulaşabilmek için, başkalarına iş gördürme, başkaları aracılığı ile iş başarma ve amaçlara ulaşmadır. Yönetici, işleri bizzat yapan değil, yapılması gereken işleri planlayan, örgütleyen, </a:t>
            </a:r>
            <a:r>
              <a:rPr lang="tr-TR" dirty="0" smtClean="0"/>
              <a:t>yönelten, koordine </a:t>
            </a:r>
            <a:r>
              <a:rPr lang="tr-TR" dirty="0"/>
              <a:t>eden ve denetleyen kişidir</a:t>
            </a:r>
            <a:r>
              <a:rPr lang="tr-TR" dirty="0" smtClean="0"/>
              <a:t>.</a:t>
            </a:r>
          </a:p>
          <a:p>
            <a:pPr marL="0" indent="0">
              <a:buNone/>
            </a:pPr>
            <a:r>
              <a:rPr lang="tr-TR" dirty="0" smtClean="0">
                <a:solidFill>
                  <a:srgbClr val="C00000"/>
                </a:solidFill>
              </a:rPr>
              <a:t>Yönetim: </a:t>
            </a:r>
            <a:r>
              <a:rPr lang="tr-TR" dirty="0" smtClean="0"/>
              <a:t>İşletmelerin belirlenen amaçlara ulaşılmasında ,karlılığı azami (maksimum) kılmak, çalışanların amaçları ile işletmenin amaçlarını bütünleştirerek  isteklendirmeyi (motivasyonu) artırmak ve işletmeye sosyal çevrede olumlu bir imaj (imge) yaratmak amacıyla faaliyetlerin planlanması, organize edilmesi, yöneltilmesi, koordinasyonu ve denetimi ilgili olarak yapılan faaliyetlerin bütünüdür.</a:t>
            </a:r>
          </a:p>
          <a:p>
            <a:pPr marL="0" indent="0">
              <a:buNone/>
            </a:pPr>
            <a:r>
              <a:rPr lang="tr-TR" u="sng" dirty="0" smtClean="0">
                <a:solidFill>
                  <a:srgbClr val="C00000"/>
                </a:solidFill>
              </a:rPr>
              <a:t>İşletmenin amaçları</a:t>
            </a:r>
          </a:p>
          <a:p>
            <a:pPr marL="0" indent="0">
              <a:buNone/>
            </a:pPr>
            <a:r>
              <a:rPr lang="tr-TR" dirty="0" smtClean="0"/>
              <a:t>a) Genel amaçları</a:t>
            </a:r>
          </a:p>
          <a:p>
            <a:pPr marL="0" indent="0">
              <a:buNone/>
            </a:pPr>
            <a:r>
              <a:rPr lang="tr-TR" dirty="0" smtClean="0"/>
              <a:t>1- Kar elde etmek</a:t>
            </a:r>
          </a:p>
          <a:p>
            <a:pPr marL="0" indent="0">
              <a:buNone/>
            </a:pPr>
            <a:r>
              <a:rPr lang="tr-TR" dirty="0" smtClean="0"/>
              <a:t>2-Topluma hizmet sunmak</a:t>
            </a:r>
          </a:p>
          <a:p>
            <a:pPr marL="0" indent="0">
              <a:buNone/>
            </a:pPr>
            <a:r>
              <a:rPr lang="tr-TR" dirty="0" smtClean="0"/>
              <a:t>3-Varlığını sürdürmek </a:t>
            </a:r>
          </a:p>
          <a:p>
            <a:pPr marL="0" indent="0">
              <a:buNone/>
            </a:pPr>
            <a:r>
              <a:rPr lang="tr-TR" dirty="0" smtClean="0"/>
              <a:t>4-İşletmenin büyümesini sağlamak</a:t>
            </a:r>
          </a:p>
          <a:p>
            <a:pPr marL="0" indent="0">
              <a:buNone/>
            </a:pPr>
            <a:r>
              <a:rPr lang="tr-TR" dirty="0" smtClean="0"/>
              <a:t>b) Özel amaçları</a:t>
            </a:r>
          </a:p>
          <a:p>
            <a:pPr marL="0" indent="0">
              <a:buNone/>
            </a:pPr>
            <a:r>
              <a:rPr lang="tr-TR" dirty="0"/>
              <a:t>1-Çalışanlarına Yeterli Ücret Vermek, İşletmede İstihdamı Sürekli </a:t>
            </a:r>
            <a:r>
              <a:rPr lang="tr-TR" dirty="0" smtClean="0"/>
              <a:t>Kılmak</a:t>
            </a:r>
          </a:p>
          <a:p>
            <a:pPr marL="0" indent="0">
              <a:buNone/>
            </a:pPr>
            <a:r>
              <a:rPr lang="tr-TR" dirty="0"/>
              <a:t>2-Tüketiciye Nitelikli Mal ve Hizmet </a:t>
            </a:r>
            <a:r>
              <a:rPr lang="tr-TR" dirty="0" smtClean="0"/>
              <a:t>Sunmak</a:t>
            </a:r>
          </a:p>
          <a:p>
            <a:pPr marL="0" indent="0">
              <a:buNone/>
            </a:pPr>
            <a:r>
              <a:rPr lang="tr-TR" dirty="0"/>
              <a:t>3-İşletmeler sosyal sorumluluk projelerinde yer alarak topluma fayda </a:t>
            </a:r>
            <a:r>
              <a:rPr lang="tr-TR" dirty="0" smtClean="0"/>
              <a:t>sağlamak</a:t>
            </a:r>
            <a:endParaRPr lang="tr-TR" dirty="0"/>
          </a:p>
          <a:p>
            <a:pPr marL="0" indent="0">
              <a:buNone/>
            </a:pPr>
            <a:r>
              <a:rPr lang="tr-TR" dirty="0"/>
              <a:t>4-İşletmeyi rakiplerinden ayırmak ve marka değeri </a:t>
            </a:r>
            <a:r>
              <a:rPr lang="tr-TR" dirty="0" smtClean="0"/>
              <a:t>oluşturmak</a:t>
            </a:r>
          </a:p>
          <a:p>
            <a:pPr marL="0" indent="0">
              <a:buNone/>
            </a:pPr>
            <a:r>
              <a:rPr lang="tr-TR" dirty="0"/>
              <a:t>5-Çevrenin korunmasına yardımcı olmak ve üretimini çevreyi koruyacak şekilde </a:t>
            </a:r>
            <a:r>
              <a:rPr lang="tr-TR" dirty="0" smtClean="0"/>
              <a:t>yapmak</a:t>
            </a:r>
            <a:endParaRPr lang="tr-TR" dirty="0"/>
          </a:p>
          <a:p>
            <a:pPr marL="0" indent="0">
              <a:buNone/>
            </a:pPr>
            <a:r>
              <a:rPr lang="tr-TR" dirty="0" smtClean="0"/>
              <a:t>6-İşletmede </a:t>
            </a:r>
            <a:r>
              <a:rPr lang="tr-TR" dirty="0"/>
              <a:t>çalışanların eğitiminin sağlanması ve kariyer hedeflerine yardımcı </a:t>
            </a:r>
            <a:r>
              <a:rPr lang="tr-TR" dirty="0" smtClean="0"/>
              <a:t>olmak</a:t>
            </a:r>
            <a:endParaRPr lang="tr-TR" dirty="0"/>
          </a:p>
          <a:p>
            <a:pPr marL="0" indent="0">
              <a:buNone/>
            </a:pPr>
            <a:r>
              <a:rPr lang="tr-TR" dirty="0" smtClean="0"/>
              <a:t>7-İşletmede </a:t>
            </a:r>
            <a:r>
              <a:rPr lang="tr-TR" dirty="0"/>
              <a:t>çalışanlar için daha kaliteli bir çalışma ortamı </a:t>
            </a:r>
            <a:r>
              <a:rPr lang="tr-TR" dirty="0" smtClean="0"/>
              <a:t>oluşturmak</a:t>
            </a: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21018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0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04656"/>
          </a:xfrm>
        </p:spPr>
        <p:txBody>
          <a:bodyPr>
            <a:normAutofit fontScale="62500" lnSpcReduction="20000"/>
          </a:bodyPr>
          <a:lstStyle/>
          <a:p>
            <a:pPr marL="0" indent="0">
              <a:buNone/>
            </a:pPr>
            <a:r>
              <a:rPr lang="tr-TR" u="sng" dirty="0">
                <a:solidFill>
                  <a:srgbClr val="C00000"/>
                </a:solidFill>
              </a:rPr>
              <a:t>Yönetim;</a:t>
            </a:r>
          </a:p>
          <a:p>
            <a:pPr marL="0" indent="0">
              <a:buNone/>
            </a:pPr>
            <a:r>
              <a:rPr lang="tr-TR" dirty="0"/>
              <a:t>1-Amaca yönelik bir faaliyettir,</a:t>
            </a:r>
          </a:p>
          <a:p>
            <a:pPr marL="0" indent="0">
              <a:buNone/>
            </a:pPr>
            <a:r>
              <a:rPr lang="tr-TR" dirty="0"/>
              <a:t>2-Bir grup faaliyetidir  ,</a:t>
            </a:r>
          </a:p>
          <a:p>
            <a:pPr marL="0" indent="0">
              <a:buNone/>
            </a:pPr>
            <a:r>
              <a:rPr lang="tr-TR" dirty="0"/>
              <a:t>3-İnsanlara yönelik bir faaliyettir,</a:t>
            </a:r>
          </a:p>
          <a:p>
            <a:pPr marL="0" indent="0">
              <a:buNone/>
            </a:pPr>
            <a:r>
              <a:rPr lang="tr-TR" dirty="0"/>
              <a:t>4-İş bölümü ve uzmanlaşma faaliyetidir,</a:t>
            </a:r>
          </a:p>
          <a:p>
            <a:pPr marL="0" indent="0">
              <a:buNone/>
            </a:pPr>
            <a:r>
              <a:rPr lang="tr-TR" dirty="0" smtClean="0"/>
              <a:t>5-Koordinasyon </a:t>
            </a:r>
            <a:r>
              <a:rPr lang="tr-TR" dirty="0"/>
              <a:t>faaliyetidir.</a:t>
            </a:r>
          </a:p>
          <a:p>
            <a:pPr marL="0" indent="0">
              <a:buNone/>
            </a:pPr>
            <a:r>
              <a:rPr lang="tr-TR" dirty="0" smtClean="0"/>
              <a:t>6-Yetki </a:t>
            </a:r>
            <a:r>
              <a:rPr lang="tr-TR" dirty="0"/>
              <a:t>ve sorumluluk </a:t>
            </a:r>
            <a:r>
              <a:rPr lang="tr-TR" dirty="0" smtClean="0"/>
              <a:t>faaliyetidir</a:t>
            </a:r>
          </a:p>
          <a:p>
            <a:pPr marL="0" indent="0">
              <a:buNone/>
            </a:pPr>
            <a:r>
              <a:rPr lang="tr-TR" dirty="0">
                <a:solidFill>
                  <a:srgbClr val="C00000"/>
                </a:solidFill>
              </a:rPr>
              <a:t>Türkiye Yeterlilikler Çerçevesinin Tasarımı</a:t>
            </a:r>
          </a:p>
          <a:p>
            <a:pPr marL="0" indent="0">
              <a:buNone/>
            </a:pPr>
            <a:r>
              <a:rPr lang="tr-TR" dirty="0" smtClean="0"/>
              <a:t>	Ülkemizde </a:t>
            </a:r>
            <a:r>
              <a:rPr lang="tr-TR" dirty="0"/>
              <a:t>eğitim ve iş dünyasında yaygın olarak bilinen ve kullanılan birbirinden oldukça farklı yeterlilikler bulunmaktadır. Farklı yaklaşımlarla hazırlanmış olan bu yeterlilikleri, bütünleşik bir çerçeve içerisine dâhil etme ve tek bir yapı oluşturma hedefi, TYÇ tasarımının çıkış noktasıdır</a:t>
            </a:r>
            <a:r>
              <a:rPr lang="tr-TR" dirty="0" smtClean="0"/>
              <a:t>.</a:t>
            </a:r>
          </a:p>
          <a:p>
            <a:pPr marL="0" indent="0">
              <a:buNone/>
            </a:pPr>
            <a:r>
              <a:rPr lang="tr-TR" dirty="0" smtClean="0"/>
              <a:t>	TYÇ</a:t>
            </a:r>
            <a:r>
              <a:rPr lang="tr-TR" dirty="0"/>
              <a:t>, seviye ve seviye tanımlayıcılarından oluşan bir yapıya sahiptir. Seviyeler, seviye tanımlayıcıları aracılığıyla tanımlanmakta ve yeterlilik türleriyle desteklenmektedir. Yeterlilik türleri ise, yeterlilik türü belirleyicileriyle tanımlanmaktadır. Seviye tanımlayıcıları ve yeterlilik türü belirleyicileri, bütünleşik bir araç grubu oluşturmakta; böylelikle her türlü yeterliliği tanımlayabilen esnek bir yapı sunulmasının yanı sıra her türlü öğrenme kazanımı grubu için uygun yeterliliğin geliştirilebilmesini destekleyecek bir tasarım olanağı sağlanmaktadır.</a:t>
            </a:r>
          </a:p>
          <a:p>
            <a:pPr marL="0" indent="0">
              <a:buNone/>
            </a:pPr>
            <a:endParaRPr lang="tr-TR" dirty="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22791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760640"/>
          </a:xfrm>
        </p:spPr>
        <p:txBody>
          <a:bodyPr>
            <a:normAutofit fontScale="92500" lnSpcReduction="10000"/>
          </a:bodyPr>
          <a:lstStyle/>
          <a:p>
            <a:pPr marL="0" indent="0" algn="ctr">
              <a:buNone/>
            </a:pPr>
            <a:r>
              <a:rPr lang="tr-TR" dirty="0">
                <a:solidFill>
                  <a:srgbClr val="C00000"/>
                </a:solidFill>
              </a:rPr>
              <a:t>Seviyeler ve Seviye </a:t>
            </a:r>
            <a:r>
              <a:rPr lang="tr-TR" dirty="0" smtClean="0">
                <a:solidFill>
                  <a:srgbClr val="C00000"/>
                </a:solidFill>
              </a:rPr>
              <a:t>Tanımlayıcıları</a:t>
            </a:r>
          </a:p>
          <a:p>
            <a:pPr marL="0" indent="0" algn="ctr">
              <a:buNone/>
            </a:pPr>
            <a:endParaRPr lang="tr-TR" dirty="0">
              <a:solidFill>
                <a:srgbClr val="C00000"/>
              </a:solidFill>
            </a:endParaRPr>
          </a:p>
          <a:p>
            <a:pPr marL="0" indent="0" algn="ctr">
              <a:buNone/>
            </a:pPr>
            <a:endParaRPr lang="tr-TR" dirty="0" smtClean="0">
              <a:solidFill>
                <a:srgbClr val="C00000"/>
              </a:solidFill>
            </a:endParaRPr>
          </a:p>
          <a:p>
            <a:pPr marL="0" indent="0" algn="ctr">
              <a:buNone/>
            </a:pPr>
            <a:endParaRPr lang="tr-TR" dirty="0">
              <a:solidFill>
                <a:srgbClr val="C00000"/>
              </a:solidFill>
            </a:endParaRPr>
          </a:p>
          <a:p>
            <a:pPr marL="0" indent="0" algn="ctr">
              <a:buNone/>
            </a:pPr>
            <a:endParaRPr lang="tr-TR" dirty="0" smtClean="0">
              <a:solidFill>
                <a:srgbClr val="C00000"/>
              </a:solidFill>
            </a:endParaRPr>
          </a:p>
          <a:p>
            <a:pPr marL="0" indent="0">
              <a:buNone/>
            </a:pPr>
            <a:endParaRPr lang="tr-TR" sz="2400" dirty="0" smtClean="0"/>
          </a:p>
          <a:p>
            <a:pPr marL="0" indent="0">
              <a:buNone/>
            </a:pPr>
            <a:r>
              <a:rPr lang="tr-TR" sz="2400" dirty="0"/>
              <a:t>	</a:t>
            </a:r>
            <a:endParaRPr lang="tr-TR" sz="2400" dirty="0" smtClean="0"/>
          </a:p>
          <a:p>
            <a:pPr marL="0" indent="0">
              <a:buNone/>
            </a:pPr>
            <a:r>
              <a:rPr lang="tr-TR" sz="2400" dirty="0"/>
              <a:t>	</a:t>
            </a:r>
            <a:r>
              <a:rPr lang="tr-TR" sz="2400" dirty="0" smtClean="0"/>
              <a:t>TYÇ </a:t>
            </a:r>
            <a:r>
              <a:rPr lang="tr-TR" sz="2400" dirty="0"/>
              <a:t>sekiz seviyeden oluşan bir yapıda tasarlanmıştır. </a:t>
            </a:r>
            <a:r>
              <a:rPr lang="tr-TR" sz="2400" dirty="0" err="1"/>
              <a:t>TYÇ'de</a:t>
            </a:r>
            <a:r>
              <a:rPr lang="tr-TR" sz="2400" dirty="0"/>
              <a:t> her seviye, söz konusu seviyedeki yeterliliklerin sahip olduğu ortak öğrenme kazanımlarına göre tanımlanmıştır. Her seviyeyi bilgi, beceri ve yetkinlikler açısından tanımlayan öğrenme kazanımlarına ilişkin tanımlar dizisi, seviye tanımlayıcısı olarak adlandırılmakta ve seviye tanımlayıcıları, </a:t>
            </a:r>
            <a:r>
              <a:rPr lang="tr-TR" sz="2400" dirty="0" err="1"/>
              <a:t>TYÇ’nin</a:t>
            </a:r>
            <a:r>
              <a:rPr lang="tr-TR" sz="2400" dirty="0"/>
              <a:t> çekirdeğini oluşturmaktadır. Seviye tanımlayıcıları, TYÇ içerisindeki diğer tüm yapı ve araçlar için temel sağlamaktadır.</a:t>
            </a:r>
            <a:endParaRPr lang="tr-TR" sz="2400" dirty="0" smtClean="0"/>
          </a:p>
          <a:p>
            <a:pPr marL="0" indent="0" algn="ctr">
              <a:buNone/>
            </a:pPr>
            <a:endParaRPr lang="tr-TR" dirty="0">
              <a:solidFill>
                <a:srgbClr val="C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950" y="1340768"/>
            <a:ext cx="3846513"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05989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7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976664"/>
          </a:xfrm>
        </p:spPr>
        <p:txBody>
          <a:bodyPr>
            <a:normAutofit fontScale="70000" lnSpcReduction="20000"/>
          </a:bodyPr>
          <a:lstStyle/>
          <a:p>
            <a:pPr marL="0" indent="0">
              <a:buNone/>
            </a:pPr>
            <a:r>
              <a:rPr lang="tr-TR" dirty="0" smtClean="0"/>
              <a:t>	Seviye </a:t>
            </a:r>
            <a:r>
              <a:rPr lang="tr-TR" dirty="0"/>
              <a:t>tanımlayıcıları, ilgili seviyeye ilişkin öğrenme kazanımlarını tanımlamak, yeterliliklerin ait olduğu seviyeyi belirlemek ve </a:t>
            </a:r>
            <a:r>
              <a:rPr lang="tr-TR" dirty="0" err="1"/>
              <a:t>TYÇ’yi</a:t>
            </a:r>
            <a:r>
              <a:rPr lang="tr-TR" dirty="0"/>
              <a:t> uluslararası/bölgesel yeterlilik çerçevelerine </a:t>
            </a:r>
            <a:r>
              <a:rPr lang="tr-TR" dirty="0" err="1"/>
              <a:t>referanslamak</a:t>
            </a:r>
            <a:r>
              <a:rPr lang="tr-TR" dirty="0"/>
              <a:t> için kullanılan araçtır</a:t>
            </a:r>
            <a:r>
              <a:rPr lang="tr-TR" dirty="0" smtClean="0"/>
              <a:t>.</a:t>
            </a:r>
          </a:p>
          <a:p>
            <a:pPr marL="0" indent="0" algn="ctr">
              <a:buNone/>
            </a:pPr>
            <a:endParaRPr lang="tr-TR" sz="2900" dirty="0" smtClean="0"/>
          </a:p>
          <a:p>
            <a:pPr marL="0" indent="0" algn="ctr">
              <a:buNone/>
            </a:pPr>
            <a:r>
              <a:rPr lang="tr-TR" sz="2900" dirty="0" smtClean="0"/>
              <a:t>*</a:t>
            </a:r>
            <a:r>
              <a:rPr lang="tr-TR" sz="2900" u="sng" dirty="0">
                <a:solidFill>
                  <a:srgbClr val="C00000"/>
                </a:solidFill>
              </a:rPr>
              <a:t>TURİZM TESİSLERİNİN BELGELENDİRİLMESİNE </a:t>
            </a:r>
            <a:r>
              <a:rPr lang="tr-TR" sz="2900" u="sng" dirty="0" smtClean="0">
                <a:solidFill>
                  <a:srgbClr val="C00000"/>
                </a:solidFill>
              </a:rPr>
              <a:t>VE NİTELİKLERİNE </a:t>
            </a:r>
            <a:r>
              <a:rPr lang="tr-TR" sz="2900" u="sng" dirty="0">
                <a:solidFill>
                  <a:srgbClr val="C00000"/>
                </a:solidFill>
              </a:rPr>
              <a:t>İLİŞKİN </a:t>
            </a:r>
            <a:r>
              <a:rPr lang="tr-TR" sz="2900" u="sng" dirty="0" smtClean="0">
                <a:solidFill>
                  <a:srgbClr val="C00000"/>
                </a:solidFill>
              </a:rPr>
              <a:t>YÖNETMELİK</a:t>
            </a:r>
          </a:p>
          <a:p>
            <a:pPr marL="0" indent="0">
              <a:buNone/>
            </a:pPr>
            <a:r>
              <a:rPr lang="tr-TR" b="1" dirty="0"/>
              <a:t>Personelin nitelikleri ve personele yönelik düzenlemeler</a:t>
            </a:r>
          </a:p>
          <a:p>
            <a:pPr marL="0" indent="0">
              <a:buNone/>
            </a:pPr>
            <a:r>
              <a:rPr lang="tr-TR" dirty="0"/>
              <a:t>MADDE 15- (1) Bakanlık tarafından belgelendirilen veya belge talebinde bulunulan tesislerde turizm </a:t>
            </a:r>
            <a:r>
              <a:rPr lang="tr-TR" dirty="0" smtClean="0"/>
              <a:t>alanında tecrübeli</a:t>
            </a:r>
            <a:r>
              <a:rPr lang="tr-TR" dirty="0"/>
              <a:t>, eğitimli veya sertifikalı personel istihdam edilir. Tesislerde sağlık, güzellik ve bakım, çocuk oyun merkezi veya ünitesi</a:t>
            </a:r>
            <a:r>
              <a:rPr lang="tr-TR" dirty="0" smtClean="0"/>
              <a:t>, masaj</a:t>
            </a:r>
            <a:r>
              <a:rPr lang="tr-TR" dirty="0"/>
              <a:t>, su sporları ve eğlenceleri, okçuluk, atıcılık, binicilik gibi üniteler bulunması durumunda, bu ünitelerde alanında </a:t>
            </a:r>
            <a:r>
              <a:rPr lang="tr-TR" dirty="0" smtClean="0"/>
              <a:t>sertifikalı veya </a:t>
            </a:r>
            <a:r>
              <a:rPr lang="tr-TR" dirty="0"/>
              <a:t>eğitimli personel çalıştırılır. Lunapark, eğlence havuzu gibi ünitelerde güvenlikten sorumlu personel bulundurulur</a:t>
            </a:r>
            <a:r>
              <a:rPr lang="tr-TR" dirty="0" smtClean="0"/>
              <a:t>. Tesislerin </a:t>
            </a:r>
            <a:r>
              <a:rPr lang="tr-TR" dirty="0"/>
              <a:t>tesisat, mekanik, elektrik, elektronik sistemlerinin bakımı sertifikalı veya eğitimli kişilere yaptırılır veya bu </a:t>
            </a:r>
            <a:r>
              <a:rPr lang="tr-TR" dirty="0" smtClean="0"/>
              <a:t>niteliklere sahip </a:t>
            </a:r>
            <a:r>
              <a:rPr lang="tr-TR" dirty="0"/>
              <a:t>personel istihdam edilir. Turizm işletmelerinde görevli personelin hizmet standardını yükseltmek amacıyla eğitim </a:t>
            </a:r>
            <a:r>
              <a:rPr lang="tr-TR" dirty="0" smtClean="0"/>
              <a:t>için gerekli </a:t>
            </a:r>
            <a:r>
              <a:rPr lang="tr-TR" dirty="0"/>
              <a:t>önlemler işveren tarafından alınır ve uygulanır.</a:t>
            </a:r>
            <a:endParaRPr lang="tr-TR" dirty="0" smtClean="0"/>
          </a:p>
          <a:p>
            <a:pPr marL="0" indent="0">
              <a:buNone/>
            </a:pPr>
            <a:endParaRPr lang="tr-TR" dirty="0" smtClean="0"/>
          </a:p>
          <a:p>
            <a:pPr marL="0" indent="0">
              <a:buNone/>
            </a:pPr>
            <a:endParaRPr lang="tr-TR" dirty="0"/>
          </a:p>
        </p:txBody>
      </p:sp>
      <p:pic>
        <p:nvPicPr>
          <p:cNvPr id="2" name="Kayıtlı 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425726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9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04664"/>
            <a:ext cx="8363272" cy="6192688"/>
          </a:xfrm>
        </p:spPr>
        <p:txBody>
          <a:bodyPr>
            <a:normAutofit fontScale="40000" lnSpcReduction="20000"/>
          </a:bodyPr>
          <a:lstStyle/>
          <a:p>
            <a:pPr marL="0" indent="0">
              <a:buNone/>
            </a:pPr>
            <a:r>
              <a:rPr lang="tr-TR" dirty="0">
                <a:solidFill>
                  <a:srgbClr val="FF0000"/>
                </a:solidFill>
              </a:rPr>
              <a:t>Oteller</a:t>
            </a:r>
          </a:p>
          <a:p>
            <a:pPr marL="0" indent="0">
              <a:buNone/>
            </a:pPr>
            <a:r>
              <a:rPr lang="tr-TR" sz="4000" dirty="0"/>
              <a:t>MADDE </a:t>
            </a:r>
            <a:r>
              <a:rPr lang="tr-TR" sz="4000" dirty="0" smtClean="0"/>
              <a:t>19 </a:t>
            </a:r>
            <a:r>
              <a:rPr lang="tr-TR" sz="4000" dirty="0">
                <a:solidFill>
                  <a:srgbClr val="000000"/>
                </a:solidFill>
                <a:latin typeface="Times New Roman" panose="02020603050405020304" pitchFamily="18" charset="0"/>
              </a:rPr>
              <a:t>(1) Oteller; asıl işleri müşterilerin konaklama ihtiyaçlarını sağlamak olan, bu hizmetin yanında yardımcı iş olarak yeme-içme, toplantı, kutlama etkinlikleri,</a:t>
            </a:r>
            <a:r>
              <a:rPr lang="tr-TR" sz="4000" b="1" dirty="0">
                <a:solidFill>
                  <a:srgbClr val="000000"/>
                </a:solidFill>
                <a:latin typeface="Times New Roman" panose="02020603050405020304" pitchFamily="18" charset="0"/>
              </a:rPr>
              <a:t> </a:t>
            </a:r>
            <a:r>
              <a:rPr lang="tr-TR" sz="4000" dirty="0">
                <a:solidFill>
                  <a:srgbClr val="000000"/>
                </a:solidFill>
                <a:latin typeface="Times New Roman" panose="02020603050405020304" pitchFamily="18" charset="0"/>
              </a:rPr>
              <a:t>spor ve eğlenceye yönelik üniteleri de bünyelerinde bulundurabilen tesislerdir. Oteller; bir, iki, üç, dört ve beş yıldızlı olarak sınıflandırılır.</a:t>
            </a:r>
            <a:endParaRPr lang="tr-TR" sz="4000" dirty="0"/>
          </a:p>
          <a:p>
            <a:pPr marL="0" indent="0" algn="just">
              <a:spcAft>
                <a:spcPts val="0"/>
              </a:spcAft>
              <a:buNone/>
            </a:pPr>
            <a:r>
              <a:rPr lang="tr-TR" sz="4000" dirty="0">
                <a:solidFill>
                  <a:srgbClr val="000000"/>
                </a:solidFill>
                <a:latin typeface="Times New Roman" panose="02020603050405020304" pitchFamily="18" charset="0"/>
              </a:rPr>
              <a:t>(2) Bir yıldızlı oteller, bu Yönetmelikte turizm tesisleri ve konaklama tesisleri için belirlenmiş asgari niteliklere ilave olarak aşağıda belirtilen nitelikleri taşıyan otellerdir. Bu otellerde</a:t>
            </a:r>
            <a:r>
              <a:rPr lang="tr-TR" sz="4000" dirty="0" smtClean="0">
                <a:solidFill>
                  <a:srgbClr val="000000"/>
                </a:solidFill>
                <a:latin typeface="Times New Roman" panose="02020603050405020304" pitchFamily="18" charset="0"/>
              </a:rPr>
              <a:t>;</a:t>
            </a:r>
            <a:endParaRPr lang="tr-TR" sz="4000" dirty="0">
              <a:solidFill>
                <a:srgbClr val="000000"/>
              </a:solidFill>
              <a:latin typeface="Times New Roman" panose="02020603050405020304" pitchFamily="18" charset="0"/>
            </a:endParaRPr>
          </a:p>
          <a:p>
            <a:pPr marL="0" indent="0" algn="just">
              <a:spcAft>
                <a:spcPts val="0"/>
              </a:spcAft>
              <a:buNone/>
            </a:pPr>
            <a:r>
              <a:rPr lang="tr-TR" sz="4000" dirty="0">
                <a:solidFill>
                  <a:srgbClr val="000000"/>
                </a:solidFill>
                <a:latin typeface="Times New Roman" panose="02020603050405020304" pitchFamily="18" charset="0"/>
              </a:rPr>
              <a:t>a) En az beş oda</a:t>
            </a:r>
            <a:r>
              <a:rPr lang="tr-TR" sz="4000" dirty="0" smtClean="0">
                <a:solidFill>
                  <a:srgbClr val="000000"/>
                </a:solidFill>
                <a:latin typeface="Times New Roman" panose="02020603050405020304" pitchFamily="18" charset="0"/>
              </a:rPr>
              <a:t>,</a:t>
            </a:r>
            <a:endParaRPr lang="tr-TR" sz="4000" dirty="0">
              <a:solidFill>
                <a:srgbClr val="000000"/>
              </a:solidFill>
              <a:latin typeface="Times New Roman" panose="02020603050405020304" pitchFamily="18" charset="0"/>
            </a:endParaRPr>
          </a:p>
          <a:p>
            <a:pPr marL="0" indent="0" algn="just">
              <a:spcAft>
                <a:spcPts val="0"/>
              </a:spcAft>
              <a:buNone/>
            </a:pPr>
            <a:r>
              <a:rPr lang="tr-TR" sz="4000" dirty="0">
                <a:solidFill>
                  <a:srgbClr val="000000"/>
                </a:solidFill>
                <a:latin typeface="Times New Roman" panose="02020603050405020304" pitchFamily="18" charset="0"/>
              </a:rPr>
              <a:t>b) Resepsiyon ile bekleme bölümünden oluşan lobi,</a:t>
            </a:r>
          </a:p>
          <a:p>
            <a:pPr marL="0" indent="0" algn="just">
              <a:spcAft>
                <a:spcPts val="0"/>
              </a:spcAft>
              <a:buNone/>
            </a:pPr>
            <a:r>
              <a:rPr lang="tr-TR" sz="4000" dirty="0">
                <a:solidFill>
                  <a:srgbClr val="000000"/>
                </a:solidFill>
                <a:latin typeface="Times New Roman" panose="02020603050405020304" pitchFamily="18" charset="0"/>
              </a:rPr>
              <a:t>c) Oturma alanı ve bu alanda sıcak ve soğuk içecek hizmeti,</a:t>
            </a:r>
          </a:p>
          <a:p>
            <a:pPr marL="0" indent="0" algn="just">
              <a:spcAft>
                <a:spcPts val="0"/>
              </a:spcAft>
              <a:buNone/>
            </a:pPr>
            <a:r>
              <a:rPr lang="tr-TR" sz="4000" dirty="0">
                <a:solidFill>
                  <a:srgbClr val="000000"/>
                </a:solidFill>
                <a:latin typeface="Times New Roman" panose="02020603050405020304" pitchFamily="18" charset="0"/>
              </a:rPr>
              <a:t>bulunur</a:t>
            </a:r>
            <a:r>
              <a:rPr lang="tr-TR" sz="4000" dirty="0" smtClean="0">
                <a:solidFill>
                  <a:srgbClr val="000000"/>
                </a:solidFill>
                <a:latin typeface="Times New Roman" panose="02020603050405020304" pitchFamily="18" charset="0"/>
              </a:rPr>
              <a:t>.</a:t>
            </a:r>
          </a:p>
          <a:p>
            <a:pPr marL="0" indent="0" algn="just">
              <a:spcAft>
                <a:spcPts val="0"/>
              </a:spcAft>
              <a:buNone/>
            </a:pPr>
            <a:r>
              <a:rPr lang="tr-TR" sz="4000" dirty="0" smtClean="0">
                <a:solidFill>
                  <a:srgbClr val="000000"/>
                </a:solidFill>
                <a:latin typeface="Times New Roman" panose="02020603050405020304" pitchFamily="18" charset="0"/>
              </a:rPr>
              <a:t> </a:t>
            </a:r>
          </a:p>
          <a:p>
            <a:pPr marL="0" indent="0" algn="just">
              <a:spcAft>
                <a:spcPts val="0"/>
              </a:spcAft>
              <a:buNone/>
            </a:pPr>
            <a:r>
              <a:rPr lang="tr-TR" sz="4000" dirty="0" smtClean="0">
                <a:solidFill>
                  <a:srgbClr val="000000"/>
                </a:solidFill>
                <a:latin typeface="Times New Roman" panose="02020603050405020304" pitchFamily="18" charset="0"/>
              </a:rPr>
              <a:t>(</a:t>
            </a:r>
            <a:r>
              <a:rPr lang="tr-TR" sz="4000" dirty="0">
                <a:solidFill>
                  <a:srgbClr val="000000"/>
                </a:solidFill>
                <a:latin typeface="Times New Roman" panose="02020603050405020304" pitchFamily="18" charset="0"/>
              </a:rPr>
              <a:t>3) İki yıldızlı oteller, bir yıldızlı otel niteliklerine ilave olarak aşağıda belirtilen nitelikleri taşıyan en az on odalı otellerdir. Bu otellerde</a:t>
            </a:r>
            <a:r>
              <a:rPr lang="tr-TR" sz="4000" dirty="0" smtClean="0">
                <a:solidFill>
                  <a:srgbClr val="000000"/>
                </a:solidFill>
                <a:latin typeface="Times New Roman" panose="02020603050405020304" pitchFamily="18" charset="0"/>
              </a:rPr>
              <a:t>;</a:t>
            </a:r>
            <a:endParaRPr lang="tr-TR" sz="4000" dirty="0">
              <a:solidFill>
                <a:srgbClr val="000000"/>
              </a:solidFill>
              <a:latin typeface="Times New Roman" panose="02020603050405020304" pitchFamily="18" charset="0"/>
            </a:endParaRPr>
          </a:p>
          <a:p>
            <a:pPr marL="0" indent="0" algn="just">
              <a:spcAft>
                <a:spcPts val="0"/>
              </a:spcAft>
              <a:buNone/>
            </a:pPr>
            <a:r>
              <a:rPr lang="tr-TR" sz="4000" dirty="0">
                <a:solidFill>
                  <a:srgbClr val="000000"/>
                </a:solidFill>
                <a:latin typeface="Times New Roman" panose="02020603050405020304" pitchFamily="18" charset="0"/>
              </a:rPr>
              <a:t>a) </a:t>
            </a:r>
            <a:r>
              <a:rPr lang="tr-TR" sz="4000" b="1" dirty="0">
                <a:solidFill>
                  <a:srgbClr val="212529"/>
                </a:solidFill>
                <a:latin typeface="inherit"/>
              </a:rPr>
              <a:t>(Mülga:</a:t>
            </a:r>
            <a:r>
              <a:rPr lang="tr-TR" sz="4000" b="1" dirty="0">
                <a:solidFill>
                  <a:srgbClr val="000000"/>
                </a:solidFill>
                <a:latin typeface="inherit"/>
              </a:rPr>
              <a:t>RG-16/3/2023-32134-C.K.-6969/12 </a:t>
            </a:r>
            <a:r>
              <a:rPr lang="tr-TR" sz="4000" b="1" dirty="0" err="1">
                <a:solidFill>
                  <a:srgbClr val="000000"/>
                </a:solidFill>
                <a:latin typeface="inherit"/>
              </a:rPr>
              <a:t>md.</a:t>
            </a:r>
            <a:r>
              <a:rPr lang="tr-TR" sz="4000" b="1" dirty="0">
                <a:solidFill>
                  <a:srgbClr val="000000"/>
                </a:solidFill>
                <a:latin typeface="inherit"/>
              </a:rPr>
              <a:t>)</a:t>
            </a:r>
            <a:endParaRPr lang="tr-TR" sz="4000" dirty="0">
              <a:solidFill>
                <a:srgbClr val="000000"/>
              </a:solidFill>
              <a:latin typeface="Times New Roman" panose="02020603050405020304" pitchFamily="18" charset="0"/>
            </a:endParaRPr>
          </a:p>
          <a:p>
            <a:pPr marL="0" indent="0" algn="just">
              <a:spcAft>
                <a:spcPts val="0"/>
              </a:spcAft>
              <a:buNone/>
            </a:pPr>
            <a:r>
              <a:rPr lang="tr-TR" sz="4000" dirty="0">
                <a:solidFill>
                  <a:srgbClr val="000000"/>
                </a:solidFill>
                <a:latin typeface="Times New Roman" panose="02020603050405020304" pitchFamily="18" charset="0"/>
              </a:rPr>
              <a:t>b) Yönetim odası,</a:t>
            </a:r>
          </a:p>
          <a:p>
            <a:pPr marL="0" indent="0" algn="just">
              <a:spcAft>
                <a:spcPts val="0"/>
              </a:spcAft>
              <a:buNone/>
            </a:pPr>
            <a:r>
              <a:rPr lang="tr-TR" sz="4000" dirty="0">
                <a:solidFill>
                  <a:srgbClr val="000000"/>
                </a:solidFill>
                <a:latin typeface="Times New Roman" panose="02020603050405020304" pitchFamily="18" charset="0"/>
              </a:rPr>
              <a:t>c) Odalarda televizyon,</a:t>
            </a:r>
          </a:p>
          <a:p>
            <a:pPr marL="0" indent="0" algn="just">
              <a:spcAft>
                <a:spcPts val="0"/>
              </a:spcAft>
              <a:buNone/>
            </a:pPr>
            <a:r>
              <a:rPr lang="tr-TR" sz="4000" dirty="0">
                <a:solidFill>
                  <a:srgbClr val="000000"/>
                </a:solidFill>
                <a:latin typeface="Times New Roman" panose="02020603050405020304" pitchFamily="18" charset="0"/>
              </a:rPr>
              <a:t>ç) Odalarda saç kurutma makinesi,</a:t>
            </a:r>
          </a:p>
          <a:p>
            <a:pPr marL="0" indent="0" algn="just">
              <a:spcAft>
                <a:spcPts val="0"/>
              </a:spcAft>
              <a:buNone/>
            </a:pPr>
            <a:r>
              <a:rPr lang="tr-TR" sz="4000" dirty="0">
                <a:solidFill>
                  <a:srgbClr val="000000"/>
                </a:solidFill>
                <a:latin typeface="Times New Roman" panose="02020603050405020304" pitchFamily="18" charset="0"/>
              </a:rPr>
              <a:t>d) Yatak katlarında kat hizmetleri ofisi veya dolap,</a:t>
            </a:r>
          </a:p>
          <a:p>
            <a:pPr marL="0" indent="0" algn="just">
              <a:spcAft>
                <a:spcPts val="0"/>
              </a:spcAft>
              <a:buNone/>
            </a:pPr>
            <a:r>
              <a:rPr lang="tr-TR" sz="4000" dirty="0">
                <a:solidFill>
                  <a:srgbClr val="000000"/>
                </a:solidFill>
                <a:latin typeface="Times New Roman" panose="02020603050405020304" pitchFamily="18" charset="0"/>
              </a:rPr>
              <a:t>e) </a:t>
            </a:r>
            <a:r>
              <a:rPr lang="tr-TR" sz="4000" b="1" dirty="0">
                <a:solidFill>
                  <a:srgbClr val="212529"/>
                </a:solidFill>
                <a:latin typeface="inherit"/>
              </a:rPr>
              <a:t>(Mülga:</a:t>
            </a:r>
            <a:r>
              <a:rPr lang="tr-TR" sz="4000" b="1" dirty="0">
                <a:solidFill>
                  <a:srgbClr val="000000"/>
                </a:solidFill>
                <a:latin typeface="inherit"/>
              </a:rPr>
              <a:t>RG-16/3/2023-32134-C.K.-6969/12 </a:t>
            </a:r>
            <a:r>
              <a:rPr lang="tr-TR" sz="4000" b="1" dirty="0" err="1">
                <a:solidFill>
                  <a:srgbClr val="000000"/>
                </a:solidFill>
                <a:latin typeface="inherit"/>
              </a:rPr>
              <a:t>md.</a:t>
            </a:r>
            <a:r>
              <a:rPr lang="tr-TR" sz="4000" b="1" dirty="0">
                <a:solidFill>
                  <a:srgbClr val="000000"/>
                </a:solidFill>
                <a:latin typeface="inherit"/>
              </a:rPr>
              <a:t>)</a:t>
            </a:r>
            <a:endParaRPr lang="tr-TR" sz="4000" dirty="0">
              <a:solidFill>
                <a:srgbClr val="000000"/>
              </a:solidFill>
              <a:latin typeface="Times New Roman" panose="02020603050405020304" pitchFamily="18" charset="0"/>
            </a:endParaRPr>
          </a:p>
          <a:p>
            <a:pPr marL="0" indent="0" algn="just">
              <a:spcAft>
                <a:spcPts val="0"/>
              </a:spcAft>
              <a:buNone/>
            </a:pPr>
            <a:r>
              <a:rPr lang="tr-TR" sz="4000" dirty="0">
                <a:solidFill>
                  <a:srgbClr val="000000"/>
                </a:solidFill>
                <a:latin typeface="Times New Roman" panose="02020603050405020304" pitchFamily="18" charset="0"/>
              </a:rPr>
              <a:t>bulunur.</a:t>
            </a:r>
          </a:p>
          <a:p>
            <a:pPr marL="0" indent="0" algn="just">
              <a:spcAft>
                <a:spcPts val="0"/>
              </a:spcAft>
              <a:buNone/>
            </a:pPr>
            <a:r>
              <a:rPr lang="tr-TR" sz="4000" dirty="0"/>
              <a:t>Hukuksal anlamını ele aldığımızda </a:t>
            </a:r>
            <a:r>
              <a:rPr lang="tr-TR" sz="4000" b="1" u="sng" dirty="0">
                <a:solidFill>
                  <a:srgbClr val="FF0000"/>
                </a:solidFill>
              </a:rPr>
              <a:t>mülga</a:t>
            </a:r>
            <a:r>
              <a:rPr lang="tr-TR" sz="4000" dirty="0"/>
              <a:t>, yürürlükten kalkma, artık hükümsüz olma olarak tanımlanmıştır.</a:t>
            </a:r>
            <a:endParaRPr lang="tr-TR" sz="4000" dirty="0">
              <a:solidFill>
                <a:srgbClr val="000000"/>
              </a:solidFill>
              <a:latin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184220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p:spPr>
        <p:txBody>
          <a:bodyPr>
            <a:normAutofit fontScale="90000"/>
          </a:bodyPr>
          <a:lstStyle/>
          <a:p>
            <a:pPr lvl="0" algn="l">
              <a:spcBef>
                <a:spcPct val="20000"/>
              </a:spcBef>
            </a:pPr>
            <a:r>
              <a:rPr lang="tr-TR" sz="2200" dirty="0" smtClean="0">
                <a:solidFill>
                  <a:srgbClr val="FF0000"/>
                </a:solidFill>
                <a:ea typeface="+mn-ea"/>
                <a:cs typeface="+mn-cs"/>
              </a:rPr>
              <a:t/>
            </a:r>
            <a:br>
              <a:rPr lang="tr-TR" sz="2200" dirty="0" smtClean="0">
                <a:solidFill>
                  <a:srgbClr val="FF0000"/>
                </a:solidFill>
                <a:ea typeface="+mn-ea"/>
                <a:cs typeface="+mn-cs"/>
              </a:rPr>
            </a:br>
            <a:r>
              <a:rPr lang="tr-TR" sz="2200" dirty="0" smtClean="0">
                <a:solidFill>
                  <a:srgbClr val="FF0000"/>
                </a:solidFill>
                <a:ea typeface="+mn-ea"/>
                <a:cs typeface="+mn-cs"/>
              </a:rPr>
              <a:t/>
            </a:r>
            <a:br>
              <a:rPr lang="tr-TR" sz="2200" dirty="0" smtClean="0">
                <a:solidFill>
                  <a:srgbClr val="FF0000"/>
                </a:solidFill>
                <a:ea typeface="+mn-ea"/>
                <a:cs typeface="+mn-cs"/>
              </a:rPr>
            </a:br>
            <a:r>
              <a:rPr lang="tr-TR" sz="2200" dirty="0" smtClean="0">
                <a:solidFill>
                  <a:srgbClr val="FF0000"/>
                </a:solidFill>
                <a:ea typeface="+mn-ea"/>
                <a:cs typeface="+mn-cs"/>
              </a:rPr>
              <a:t>Oteller</a:t>
            </a:r>
            <a:r>
              <a:rPr lang="tr-TR" sz="2200" dirty="0">
                <a:solidFill>
                  <a:srgbClr val="FF0000"/>
                </a:solidFill>
                <a:ea typeface="+mn-ea"/>
                <a:cs typeface="+mn-cs"/>
              </a:rPr>
              <a:t/>
            </a:r>
            <a:br>
              <a:rPr lang="tr-TR" sz="2200" dirty="0">
                <a:solidFill>
                  <a:srgbClr val="FF0000"/>
                </a:solidFill>
                <a:ea typeface="+mn-ea"/>
                <a:cs typeface="+mn-cs"/>
              </a:rPr>
            </a:br>
            <a:endParaRPr lang="tr-TR" dirty="0"/>
          </a:p>
        </p:txBody>
      </p:sp>
      <p:sp>
        <p:nvSpPr>
          <p:cNvPr id="3" name="İçerik Yer Tutucusu 2"/>
          <p:cNvSpPr>
            <a:spLocks noGrp="1"/>
          </p:cNvSpPr>
          <p:nvPr>
            <p:ph idx="1"/>
          </p:nvPr>
        </p:nvSpPr>
        <p:spPr>
          <a:xfrm>
            <a:off x="457200" y="764704"/>
            <a:ext cx="8229600" cy="5688632"/>
          </a:xfrm>
        </p:spPr>
        <p:txBody>
          <a:bodyPr>
            <a:normAutofit fontScale="55000" lnSpcReduction="20000"/>
          </a:bodyPr>
          <a:lstStyle/>
          <a:p>
            <a:pPr marL="0" indent="0" algn="just">
              <a:spcAft>
                <a:spcPts val="0"/>
              </a:spcAft>
              <a:buNone/>
            </a:pPr>
            <a:r>
              <a:rPr lang="tr-TR" sz="2400" dirty="0">
                <a:solidFill>
                  <a:srgbClr val="000000"/>
                </a:solidFill>
                <a:latin typeface="Times New Roman" panose="02020603050405020304" pitchFamily="18" charset="0"/>
              </a:rPr>
              <a:t>(4) Üç yıldızlı oteller, iki yıldızlı otel niteliklerine ilave olarak aşağıda belirtilen nitelikleri taşıyan otellerdir. Bu otellerde</a:t>
            </a:r>
            <a:r>
              <a:rPr lang="tr-TR" sz="2400" dirty="0" smtClean="0">
                <a:solidFill>
                  <a:srgbClr val="000000"/>
                </a:solidFill>
                <a:latin typeface="Times New Roman" panose="02020603050405020304" pitchFamily="18" charset="0"/>
              </a:rPr>
              <a:t>;</a:t>
            </a:r>
            <a:endParaRPr lang="tr-TR" sz="2400" dirty="0">
              <a:solidFill>
                <a:srgbClr val="000000"/>
              </a:solidFill>
              <a:latin typeface="Times New Roman" panose="02020603050405020304" pitchFamily="18" charset="0"/>
            </a:endParaRPr>
          </a:p>
          <a:p>
            <a:pPr marL="0" indent="0" algn="just">
              <a:spcAft>
                <a:spcPts val="0"/>
              </a:spcAft>
              <a:buNone/>
            </a:pPr>
            <a:r>
              <a:rPr lang="tr-TR" sz="2400" dirty="0">
                <a:solidFill>
                  <a:srgbClr val="000000"/>
                </a:solidFill>
                <a:latin typeface="Times New Roman" panose="02020603050405020304" pitchFamily="18" charset="0"/>
              </a:rPr>
              <a:t>a)  Kahvaltı salonu (yeterli büyüklükte oturma alanı ve servis mutfağı veya lokanta bulunması durumunda bu mahaller kahvaltı verme amaçlı da kullanılabilir, yazlık tesislerde bu amaçla kullanılan salonun bir kısmı açık olabilir),</a:t>
            </a:r>
          </a:p>
          <a:p>
            <a:pPr marL="0" indent="0" algn="just">
              <a:spcAft>
                <a:spcPts val="0"/>
              </a:spcAft>
              <a:buNone/>
            </a:pPr>
            <a:r>
              <a:rPr lang="tr-TR" sz="2400" dirty="0">
                <a:solidFill>
                  <a:srgbClr val="000000"/>
                </a:solidFill>
                <a:latin typeface="Times New Roman" panose="02020603050405020304" pitchFamily="18" charset="0"/>
              </a:rPr>
              <a:t>b) İklim koşullarına göre genel mahallerde klima,</a:t>
            </a:r>
          </a:p>
          <a:p>
            <a:pPr marL="0" indent="0" algn="just">
              <a:spcAft>
                <a:spcPts val="0"/>
              </a:spcAft>
              <a:buNone/>
            </a:pPr>
            <a:r>
              <a:rPr lang="tr-TR" sz="2400" dirty="0">
                <a:solidFill>
                  <a:srgbClr val="000000"/>
                </a:solidFill>
                <a:latin typeface="Times New Roman" panose="02020603050405020304" pitchFamily="18" charset="0"/>
              </a:rPr>
              <a:t>c) Odalarda en az bir sandalye veya koltuk ve </a:t>
            </a:r>
            <a:r>
              <a:rPr lang="tr-TR" sz="2400" dirty="0" err="1">
                <a:solidFill>
                  <a:srgbClr val="000000"/>
                </a:solidFill>
                <a:latin typeface="Times New Roman" panose="02020603050405020304" pitchFamily="18" charset="0"/>
              </a:rPr>
              <a:t>valizlik</a:t>
            </a:r>
            <a:r>
              <a:rPr lang="tr-TR" sz="2400" dirty="0">
                <a:solidFill>
                  <a:srgbClr val="000000"/>
                </a:solidFill>
                <a:latin typeface="Times New Roman" panose="02020603050405020304" pitchFamily="18" charset="0"/>
              </a:rPr>
              <a:t>,</a:t>
            </a:r>
          </a:p>
          <a:p>
            <a:pPr marL="0" indent="0" algn="just">
              <a:spcAft>
                <a:spcPts val="0"/>
              </a:spcAft>
              <a:buNone/>
            </a:pPr>
            <a:r>
              <a:rPr lang="tr-TR" sz="2400" dirty="0">
                <a:solidFill>
                  <a:srgbClr val="000000"/>
                </a:solidFill>
                <a:latin typeface="Times New Roman" panose="02020603050405020304" pitchFamily="18" charset="0"/>
              </a:rPr>
              <a:t>ç) Odalarda kıymetli eşya kasası,</a:t>
            </a:r>
          </a:p>
          <a:p>
            <a:pPr marL="0" indent="0" algn="just">
              <a:spcAft>
                <a:spcPts val="0"/>
              </a:spcAft>
              <a:buNone/>
            </a:pPr>
            <a:r>
              <a:rPr lang="tr-TR" sz="2400" dirty="0">
                <a:solidFill>
                  <a:srgbClr val="000000"/>
                </a:solidFill>
                <a:latin typeface="Times New Roman" panose="02020603050405020304" pitchFamily="18" charset="0"/>
              </a:rPr>
              <a:t>d) Genel mahallerde internet hizmeti,</a:t>
            </a:r>
          </a:p>
          <a:p>
            <a:pPr marL="0" indent="0" algn="just">
              <a:spcAft>
                <a:spcPts val="0"/>
              </a:spcAft>
              <a:buNone/>
            </a:pPr>
            <a:r>
              <a:rPr lang="tr-TR" sz="2400" dirty="0">
                <a:solidFill>
                  <a:srgbClr val="000000"/>
                </a:solidFill>
                <a:latin typeface="Times New Roman" panose="02020603050405020304" pitchFamily="18" charset="0"/>
              </a:rPr>
              <a:t>e) Çamaşır yıkama ve ütüleme hizmeti ile bu hizmete ilişkin çamaşır torbası ve fiyat listesi,</a:t>
            </a:r>
          </a:p>
          <a:p>
            <a:pPr marL="0" indent="0" algn="just">
              <a:spcAft>
                <a:spcPts val="0"/>
              </a:spcAft>
              <a:buNone/>
            </a:pPr>
            <a:r>
              <a:rPr lang="tr-TR" sz="2400" dirty="0">
                <a:solidFill>
                  <a:srgbClr val="000000"/>
                </a:solidFill>
                <a:latin typeface="Times New Roman" panose="02020603050405020304" pitchFamily="18" charset="0"/>
              </a:rPr>
              <a:t>f) </a:t>
            </a:r>
            <a:r>
              <a:rPr lang="tr-TR" sz="1600" b="1" dirty="0">
                <a:solidFill>
                  <a:srgbClr val="212529"/>
                </a:solidFill>
                <a:latin typeface="inherit"/>
              </a:rPr>
              <a:t>(Ek:</a:t>
            </a:r>
            <a:r>
              <a:rPr lang="tr-TR" sz="1600" b="1" dirty="0">
                <a:solidFill>
                  <a:srgbClr val="000000"/>
                </a:solidFill>
                <a:latin typeface="inherit"/>
              </a:rPr>
              <a:t>RG-16/3/2023-32134-C.K.-6969/12 </a:t>
            </a:r>
            <a:r>
              <a:rPr lang="tr-TR" sz="1600" b="1" dirty="0" err="1">
                <a:solidFill>
                  <a:srgbClr val="000000"/>
                </a:solidFill>
                <a:latin typeface="inherit"/>
              </a:rPr>
              <a:t>md.</a:t>
            </a:r>
            <a:r>
              <a:rPr lang="tr-TR" sz="1600" b="1" dirty="0">
                <a:solidFill>
                  <a:srgbClr val="000000"/>
                </a:solidFill>
                <a:latin typeface="inherit"/>
              </a:rPr>
              <a:t>) </a:t>
            </a:r>
            <a:r>
              <a:rPr lang="tr-TR" sz="2400" dirty="0">
                <a:solidFill>
                  <a:srgbClr val="000000"/>
                </a:solidFill>
                <a:latin typeface="Times New Roman" panose="02020603050405020304" pitchFamily="18" charset="0"/>
              </a:rPr>
              <a:t>Girişte rüzgarlık, hava perdesi, döner kapı veya benzeri </a:t>
            </a:r>
            <a:r>
              <a:rPr lang="tr-TR" sz="2400" dirty="0" smtClean="0">
                <a:solidFill>
                  <a:srgbClr val="000000"/>
                </a:solidFill>
                <a:latin typeface="Times New Roman" panose="02020603050405020304" pitchFamily="18" charset="0"/>
              </a:rPr>
              <a:t>düzenleme, bulunur</a:t>
            </a:r>
            <a:r>
              <a:rPr lang="tr-TR" sz="2400" dirty="0">
                <a:solidFill>
                  <a:srgbClr val="000000"/>
                </a:solidFill>
                <a:latin typeface="Times New Roman" panose="02020603050405020304" pitchFamily="18" charset="0"/>
              </a:rPr>
              <a:t>.</a:t>
            </a:r>
          </a:p>
          <a:p>
            <a:pPr marL="0" indent="0" algn="just">
              <a:spcAft>
                <a:spcPts val="0"/>
              </a:spcAft>
              <a:buNone/>
            </a:pPr>
            <a:endParaRPr lang="tr-TR" sz="2400" dirty="0" smtClean="0">
              <a:solidFill>
                <a:srgbClr val="000000"/>
              </a:solidFill>
              <a:latin typeface="Times New Roman" panose="02020603050405020304" pitchFamily="18" charset="0"/>
            </a:endParaRPr>
          </a:p>
          <a:p>
            <a:pPr marL="0" indent="0" algn="just">
              <a:spcAft>
                <a:spcPts val="0"/>
              </a:spcAft>
              <a:buNone/>
            </a:pPr>
            <a:r>
              <a:rPr lang="tr-TR" sz="2400" dirty="0" smtClean="0">
                <a:solidFill>
                  <a:srgbClr val="000000"/>
                </a:solidFill>
                <a:latin typeface="Times New Roman" panose="02020603050405020304" pitchFamily="18" charset="0"/>
              </a:rPr>
              <a:t>5</a:t>
            </a:r>
            <a:r>
              <a:rPr lang="tr-TR" sz="2400" dirty="0">
                <a:solidFill>
                  <a:srgbClr val="000000"/>
                </a:solidFill>
                <a:latin typeface="Times New Roman" panose="02020603050405020304" pitchFamily="18" charset="0"/>
              </a:rPr>
              <a:t>) Dört yıldızlı oteller, üç yıldızlı otellere ilave olarak aşağıda belirtilen nitelikleri taşıyan, 14 üncü maddede belirtilen ünitelerden tesisin bulunduğu yöre, müşteri profili, işletmecilik özelliklerine göre tercihe bağlı olarak bünyesinde bulunduran, belgelendirme denetimi veya sınıflandırma çalışmasında bu sınıf için belirlenmiş puan barajını aşan otellerdir. Bu otellerde;</a:t>
            </a:r>
          </a:p>
          <a:p>
            <a:pPr marL="0" indent="0" algn="just">
              <a:spcAft>
                <a:spcPts val="0"/>
              </a:spcAft>
              <a:buNone/>
            </a:pPr>
            <a:r>
              <a:rPr lang="tr-TR" sz="2400" dirty="0">
                <a:solidFill>
                  <a:srgbClr val="000000"/>
                </a:solidFill>
                <a:latin typeface="Times New Roman" panose="02020603050405020304" pitchFamily="18" charset="0"/>
              </a:rPr>
              <a:t>a) İlave bir yönetim odası,</a:t>
            </a:r>
          </a:p>
          <a:p>
            <a:pPr marL="0" indent="0" algn="just">
              <a:spcAft>
                <a:spcPts val="0"/>
              </a:spcAft>
              <a:buNone/>
            </a:pPr>
            <a:r>
              <a:rPr lang="tr-TR" sz="2400" dirty="0">
                <a:solidFill>
                  <a:srgbClr val="000000"/>
                </a:solidFill>
                <a:latin typeface="Times New Roman" panose="02020603050405020304" pitchFamily="18" charset="0"/>
              </a:rPr>
              <a:t>b) Tesis yatak kapasitesinin aynı anda en az yüzde otuzuna hizmet veren lokanta veya lokantalar,</a:t>
            </a:r>
          </a:p>
          <a:p>
            <a:pPr marL="0" indent="0" algn="just">
              <a:spcAft>
                <a:spcPts val="0"/>
              </a:spcAft>
              <a:buNone/>
            </a:pPr>
            <a:r>
              <a:rPr lang="tr-TR" sz="2400" dirty="0">
                <a:solidFill>
                  <a:srgbClr val="000000"/>
                </a:solidFill>
                <a:latin typeface="Times New Roman" panose="02020603050405020304" pitchFamily="18" charset="0"/>
              </a:rPr>
              <a:t>c) Yatak katlarında kat hizmetleri ofisi (ayrık, yaygın ve az katlı yerleşimler şeklinde düzenlenmiş tesislerde hizmetin aksamaması kaydıyla kat ofisinin her katta bulunması zorunlu değildir),</a:t>
            </a:r>
          </a:p>
          <a:p>
            <a:pPr marL="0" indent="0" algn="just">
              <a:spcAft>
                <a:spcPts val="0"/>
              </a:spcAft>
              <a:buNone/>
            </a:pPr>
            <a:r>
              <a:rPr lang="tr-TR" sz="2400" dirty="0">
                <a:solidFill>
                  <a:srgbClr val="000000"/>
                </a:solidFill>
                <a:latin typeface="Times New Roman" panose="02020603050405020304" pitchFamily="18" charset="0"/>
              </a:rPr>
              <a:t>ç) Bagaj odası ve bu mahalde emanet hizmeti ile bagaj taşıma hizmeti,</a:t>
            </a:r>
          </a:p>
          <a:p>
            <a:pPr marL="0" indent="0" algn="just">
              <a:spcAft>
                <a:spcPts val="0"/>
              </a:spcAft>
              <a:buNone/>
            </a:pPr>
            <a:r>
              <a:rPr lang="tr-TR" sz="2400" dirty="0">
                <a:solidFill>
                  <a:srgbClr val="000000"/>
                </a:solidFill>
                <a:latin typeface="Times New Roman" panose="02020603050405020304" pitchFamily="18" charset="0"/>
              </a:rPr>
              <a:t>d) Odalarda ve genel mahallerde klima, odalarda internet hizmeti,</a:t>
            </a:r>
            <a:r>
              <a:rPr lang="tr-TR" sz="1600" baseline="30000" dirty="0">
                <a:solidFill>
                  <a:srgbClr val="0000EF"/>
                </a:solidFill>
                <a:latin typeface="Times New Roman" panose="02020603050405020304" pitchFamily="18" charset="0"/>
              </a:rPr>
              <a:t>[22]</a:t>
            </a:r>
            <a:endParaRPr lang="tr-TR" sz="2400" dirty="0">
              <a:solidFill>
                <a:srgbClr val="000000"/>
              </a:solidFill>
              <a:latin typeface="Times New Roman" panose="02020603050405020304" pitchFamily="18" charset="0"/>
            </a:endParaRPr>
          </a:p>
          <a:p>
            <a:pPr marL="0" indent="0" algn="just">
              <a:spcAft>
                <a:spcPts val="0"/>
              </a:spcAft>
              <a:buNone/>
            </a:pPr>
            <a:r>
              <a:rPr lang="tr-TR" sz="2400" dirty="0">
                <a:solidFill>
                  <a:srgbClr val="000000"/>
                </a:solidFill>
                <a:latin typeface="Times New Roman" panose="02020603050405020304" pitchFamily="18" charset="0"/>
              </a:rPr>
              <a:t>e) Odalarda ve banyolarda; bornoz, diş temizlik kiti, </a:t>
            </a:r>
            <a:r>
              <a:rPr lang="tr-TR" sz="2400" dirty="0" err="1">
                <a:solidFill>
                  <a:srgbClr val="000000"/>
                </a:solidFill>
                <a:latin typeface="Times New Roman" panose="02020603050405020304" pitchFamily="18" charset="0"/>
              </a:rPr>
              <a:t>traş</a:t>
            </a:r>
            <a:r>
              <a:rPr lang="tr-TR" sz="2400" dirty="0">
                <a:solidFill>
                  <a:srgbClr val="000000"/>
                </a:solidFill>
                <a:latin typeface="Times New Roman" panose="02020603050405020304" pitchFamily="18" charset="0"/>
              </a:rPr>
              <a:t> kiti, tırnak törpüsü, cımbız, tırnak makası, tek kullanımlık terlik, dikiş kiti, ayakkabı sileceği, ayakkabı cilası, duş bonesi, duş köpüğü, duş jeli, vücut losyonu, saç kremi, makyaj temizleme pamuğu, kulak temizliği pamuğu, hijyen poşeti, kutu kâğıt mendil, bloknot-kalem, uyku gözlüğü, şemsiye gibi toplam en az on çeşit buklet malzemesi,</a:t>
            </a:r>
          </a:p>
          <a:p>
            <a:pPr marL="0" indent="0" algn="just">
              <a:spcAft>
                <a:spcPts val="0"/>
              </a:spcAft>
              <a:buNone/>
            </a:pPr>
            <a:r>
              <a:rPr lang="tr-TR" sz="2400" dirty="0">
                <a:solidFill>
                  <a:srgbClr val="000000"/>
                </a:solidFill>
                <a:latin typeface="Times New Roman" panose="02020603050405020304" pitchFamily="18" charset="0"/>
              </a:rPr>
              <a:t>f) Kuru temizleme hizmeti ve bu hizmete ilişkin fiyat listesi,</a:t>
            </a:r>
          </a:p>
          <a:p>
            <a:pPr marL="0" indent="0" algn="just">
              <a:spcAft>
                <a:spcPts val="0"/>
              </a:spcAft>
              <a:buNone/>
            </a:pPr>
            <a:r>
              <a:rPr lang="tr-TR" sz="2400" dirty="0">
                <a:solidFill>
                  <a:srgbClr val="000000"/>
                </a:solidFill>
                <a:latin typeface="Times New Roman" panose="02020603050405020304" pitchFamily="18" charset="0"/>
              </a:rPr>
              <a:t>g) </a:t>
            </a:r>
            <a:r>
              <a:rPr lang="tr-TR" sz="2400" dirty="0">
                <a:solidFill>
                  <a:srgbClr val="FF0000"/>
                </a:solidFill>
                <a:latin typeface="Times New Roman" panose="02020603050405020304" pitchFamily="18" charset="0"/>
              </a:rPr>
              <a:t>Toplam personelin en az yüzde </a:t>
            </a:r>
            <a:r>
              <a:rPr lang="tr-TR" sz="2400" dirty="0" err="1">
                <a:solidFill>
                  <a:srgbClr val="FF0000"/>
                </a:solidFill>
                <a:latin typeface="Times New Roman" panose="02020603050405020304" pitchFamily="18" charset="0"/>
              </a:rPr>
              <a:t>onbeşi</a:t>
            </a:r>
            <a:r>
              <a:rPr lang="tr-TR" sz="2400" dirty="0">
                <a:solidFill>
                  <a:srgbClr val="FF0000"/>
                </a:solidFill>
                <a:latin typeface="Times New Roman" panose="02020603050405020304" pitchFamily="18" charset="0"/>
              </a:rPr>
              <a:t> oranında konusunda eğitim almış veya sertifikalı personel</a:t>
            </a:r>
            <a:r>
              <a:rPr lang="tr-TR" sz="2400" dirty="0">
                <a:solidFill>
                  <a:srgbClr val="000000"/>
                </a:solidFill>
                <a:latin typeface="Times New Roman" panose="02020603050405020304" pitchFamily="18" charset="0"/>
              </a:rPr>
              <a:t>,</a:t>
            </a:r>
          </a:p>
          <a:p>
            <a:pPr marL="0" indent="0" algn="just">
              <a:spcAft>
                <a:spcPts val="0"/>
              </a:spcAft>
              <a:buNone/>
            </a:pPr>
            <a:r>
              <a:rPr lang="tr-TR" sz="2400" dirty="0">
                <a:solidFill>
                  <a:srgbClr val="000000"/>
                </a:solidFill>
                <a:latin typeface="Times New Roman" panose="02020603050405020304" pitchFamily="18" charset="0"/>
              </a:rPr>
              <a:t>ğ) </a:t>
            </a:r>
            <a:r>
              <a:rPr lang="tr-TR" sz="2400" dirty="0">
                <a:solidFill>
                  <a:srgbClr val="FF0000"/>
                </a:solidFill>
                <a:latin typeface="Times New Roman" panose="02020603050405020304" pitchFamily="18" charset="0"/>
              </a:rPr>
              <a:t>Konusunda eğitimli veya en az beş yıl deneyim sahibi idari personel</a:t>
            </a:r>
            <a:r>
              <a:rPr lang="tr-TR" sz="2400" dirty="0" smtClean="0">
                <a:solidFill>
                  <a:srgbClr val="FF0000"/>
                </a:solidFill>
                <a:latin typeface="Times New Roman" panose="02020603050405020304" pitchFamily="18" charset="0"/>
              </a:rPr>
              <a:t>, bulunur</a:t>
            </a:r>
            <a:r>
              <a:rPr lang="tr-TR" sz="2400" dirty="0">
                <a:solidFill>
                  <a:srgbClr val="FF0000"/>
                </a:solidFill>
                <a:latin typeface="Times New Roman" panose="02020603050405020304" pitchFamily="18" charset="0"/>
              </a:rPr>
              <a:t>.</a:t>
            </a:r>
          </a:p>
          <a:p>
            <a:pPr marL="0" lvl="0" indent="0">
              <a:buNone/>
            </a:pPr>
            <a:endParaRPr lang="tr-TR" sz="2200" dirty="0" smtClean="0">
              <a:solidFill>
                <a:srgbClr val="FF0000"/>
              </a:solidFill>
            </a:endParaRPr>
          </a:p>
          <a:p>
            <a:pPr marL="0" indent="0">
              <a:buNone/>
            </a:pPr>
            <a:endParaRPr lang="tr-TR" dirty="0"/>
          </a:p>
        </p:txBody>
      </p:sp>
    </p:spTree>
    <p:extLst>
      <p:ext uri="{BB962C8B-B14F-4D97-AF65-F5344CB8AC3E}">
        <p14:creationId xmlns:p14="http://schemas.microsoft.com/office/powerpoint/2010/main" val="257667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490066"/>
          </a:xfrm>
        </p:spPr>
        <p:txBody>
          <a:bodyPr/>
          <a:lstStyle/>
          <a:p>
            <a:pPr algn="l"/>
            <a:r>
              <a:rPr lang="tr-TR" sz="2000" dirty="0">
                <a:solidFill>
                  <a:srgbClr val="FF0000"/>
                </a:solidFill>
              </a:rPr>
              <a:t>Oteller</a:t>
            </a:r>
            <a:endParaRPr lang="tr-TR" dirty="0"/>
          </a:p>
        </p:txBody>
      </p:sp>
      <p:sp>
        <p:nvSpPr>
          <p:cNvPr id="3" name="İçerik Yer Tutucusu 2"/>
          <p:cNvSpPr>
            <a:spLocks noGrp="1"/>
          </p:cNvSpPr>
          <p:nvPr>
            <p:ph idx="1"/>
          </p:nvPr>
        </p:nvSpPr>
        <p:spPr>
          <a:xfrm>
            <a:off x="457200" y="836712"/>
            <a:ext cx="8435280" cy="5688632"/>
          </a:xfrm>
        </p:spPr>
        <p:txBody>
          <a:bodyPr>
            <a:normAutofit fontScale="47500" lnSpcReduction="20000"/>
          </a:bodyPr>
          <a:lstStyle/>
          <a:p>
            <a:pPr marL="0" indent="0">
              <a:buNone/>
            </a:pPr>
            <a:r>
              <a:rPr lang="tr-TR" dirty="0"/>
              <a:t>(6) Beş yıldızlı oteller, dört yıldızlı otellere ilave olarak aşağıda belirtilen nitelikleri taşıyan, 14 üncü maddede belirtilen ünitelerden tesisin bulunduğu yöre, müşteri profili, işletmecilik özelliklerine göre tercihe bağlı olarak bünyesinde bulunduran, belgelendirme denetimi veya sınıflandırma çalışmasında bu sınıf için belirlenmiş puan barajını aşan otellerdir. Bu otellerde,</a:t>
            </a:r>
          </a:p>
          <a:p>
            <a:pPr marL="0" indent="0">
              <a:buNone/>
            </a:pPr>
            <a:r>
              <a:rPr lang="tr-TR" dirty="0" smtClean="0"/>
              <a:t>a</a:t>
            </a:r>
            <a:r>
              <a:rPr lang="tr-TR" dirty="0"/>
              <a:t>) En az altmış oda,</a:t>
            </a:r>
          </a:p>
          <a:p>
            <a:pPr marL="0" indent="0">
              <a:buNone/>
            </a:pPr>
            <a:r>
              <a:rPr lang="tr-TR" dirty="0" smtClean="0"/>
              <a:t>b</a:t>
            </a:r>
            <a:r>
              <a:rPr lang="tr-TR" dirty="0"/>
              <a:t>) Kat sayısı itibarıyla müşteri asansörü zorunlu olanlarda servis alanları ile bağlantılı servis asansörü (Müşteri asansörü zorunlu olmayan tesislerde servis merdiveni yeterli görülür, konaklama üniteleri ayrık, yaygın ve az katlı yerleşimler şeklinde düzenlenen tesislerde servis merdiveni veya asansörü ile ilgili esaslar tebliğ ile belirlenir),</a:t>
            </a:r>
          </a:p>
          <a:p>
            <a:pPr marL="0" indent="0">
              <a:buNone/>
            </a:pPr>
            <a:r>
              <a:rPr lang="tr-TR" dirty="0" smtClean="0"/>
              <a:t>c</a:t>
            </a:r>
            <a:r>
              <a:rPr lang="tr-TR" dirty="0"/>
              <a:t>) Odalarda mini bar ile içecek türlerine uygun servis malzemesi,</a:t>
            </a:r>
          </a:p>
          <a:p>
            <a:pPr marL="0" indent="0">
              <a:buNone/>
            </a:pPr>
            <a:r>
              <a:rPr lang="tr-TR" dirty="0" smtClean="0"/>
              <a:t>ç</a:t>
            </a:r>
            <a:r>
              <a:rPr lang="tr-TR" dirty="0"/>
              <a:t>) Odalarda sehpa ile sofa veya kanepe ya da kişi başına bir koltuktan oluşan oturma grubu,</a:t>
            </a:r>
          </a:p>
          <a:p>
            <a:pPr marL="0" indent="0">
              <a:buNone/>
            </a:pPr>
            <a:r>
              <a:rPr lang="tr-TR" dirty="0" smtClean="0"/>
              <a:t>d</a:t>
            </a:r>
            <a:r>
              <a:rPr lang="tr-TR" dirty="0"/>
              <a:t>) Odalarda uluslararası kanal erişimi olan panel televizyon,</a:t>
            </a:r>
          </a:p>
          <a:p>
            <a:pPr marL="0" indent="0">
              <a:buNone/>
            </a:pPr>
            <a:r>
              <a:rPr lang="tr-TR" dirty="0" smtClean="0"/>
              <a:t>e</a:t>
            </a:r>
            <a:r>
              <a:rPr lang="tr-TR" dirty="0"/>
              <a:t>) Odalarda ve banyolarda ilave en az beş çeşit buklet malzemesi,</a:t>
            </a:r>
          </a:p>
          <a:p>
            <a:pPr marL="0" indent="0">
              <a:buNone/>
            </a:pPr>
            <a:r>
              <a:rPr lang="tr-TR" dirty="0" smtClean="0"/>
              <a:t>f</a:t>
            </a:r>
            <a:r>
              <a:rPr lang="tr-TR" dirty="0"/>
              <a:t>) Odalarda müşterinin sıcak içecek hazırlamasına imkân sağlayan donanım ve servis malzemesi,</a:t>
            </a:r>
          </a:p>
          <a:p>
            <a:pPr marL="0" indent="0">
              <a:buNone/>
            </a:pPr>
            <a:r>
              <a:rPr lang="tr-TR" dirty="0" smtClean="0"/>
              <a:t>g</a:t>
            </a:r>
            <a:r>
              <a:rPr lang="tr-TR" dirty="0"/>
              <a:t>) Odalarda boy aynası,</a:t>
            </a:r>
          </a:p>
          <a:p>
            <a:pPr marL="0" indent="0">
              <a:buNone/>
            </a:pPr>
            <a:r>
              <a:rPr lang="tr-TR" dirty="0" smtClean="0"/>
              <a:t>ğ</a:t>
            </a:r>
            <a:r>
              <a:rPr lang="tr-TR" dirty="0"/>
              <a:t>) Yatak başucunda priz,</a:t>
            </a:r>
          </a:p>
          <a:p>
            <a:pPr marL="0" indent="0">
              <a:buNone/>
            </a:pPr>
            <a:r>
              <a:rPr lang="tr-TR" dirty="0" smtClean="0"/>
              <a:t>h</a:t>
            </a:r>
            <a:r>
              <a:rPr lang="tr-TR" dirty="0"/>
              <a:t>) Yatak başucunda banyo hariç oda aydınlatmasının kontrolü imkânı,</a:t>
            </a:r>
          </a:p>
          <a:p>
            <a:pPr marL="0" indent="0">
              <a:buNone/>
            </a:pPr>
            <a:r>
              <a:rPr lang="tr-TR" dirty="0" smtClean="0"/>
              <a:t>ı</a:t>
            </a:r>
            <a:r>
              <a:rPr lang="tr-TR" dirty="0"/>
              <a:t>) Banyolarda resepsiyonla bağlantılı telefon veya odalarda telsiz telefon,</a:t>
            </a:r>
          </a:p>
          <a:p>
            <a:pPr marL="0" indent="0">
              <a:buNone/>
            </a:pPr>
            <a:r>
              <a:rPr lang="tr-TR" dirty="0" smtClean="0"/>
              <a:t>i</a:t>
            </a:r>
            <a:r>
              <a:rPr lang="tr-TR" dirty="0"/>
              <a:t>) Oda servisi hizmeti ve bu hizmete ilişkin bilgilendirme ile menü,</a:t>
            </a:r>
          </a:p>
          <a:p>
            <a:pPr marL="0" indent="0">
              <a:buNone/>
            </a:pPr>
            <a:r>
              <a:rPr lang="tr-TR" dirty="0" smtClean="0"/>
              <a:t>j</a:t>
            </a:r>
            <a:r>
              <a:rPr lang="tr-TR" dirty="0"/>
              <a:t>) Yatak kat koridorlarında resepsiyonla bağlantılı telefon,</a:t>
            </a:r>
          </a:p>
          <a:p>
            <a:pPr marL="0" indent="0">
              <a:buNone/>
            </a:pPr>
            <a:r>
              <a:rPr lang="tr-TR" dirty="0" smtClean="0"/>
              <a:t>k</a:t>
            </a:r>
            <a:r>
              <a:rPr lang="tr-TR" dirty="0"/>
              <a:t>) Toplam personelin en az yüzde otuzu oranında konusunda eğitim almış veya sertifikalı personel,</a:t>
            </a:r>
          </a:p>
          <a:p>
            <a:pPr marL="0" indent="0">
              <a:buNone/>
            </a:pPr>
            <a:r>
              <a:rPr lang="tr-TR" dirty="0" smtClean="0"/>
              <a:t>l</a:t>
            </a:r>
            <a:r>
              <a:rPr lang="tr-TR" dirty="0"/>
              <a:t>) Resepsiyondan ayrı bir mahalde konusunda eğitimli ve deneyimli personel tarafından verilen müşteri ilişkileri ve danışmanlık hizmetleri,</a:t>
            </a:r>
          </a:p>
          <a:p>
            <a:pPr marL="0" indent="0">
              <a:buNone/>
            </a:pPr>
            <a:r>
              <a:rPr lang="tr-TR" dirty="0" smtClean="0"/>
              <a:t>m</a:t>
            </a:r>
            <a:r>
              <a:rPr lang="tr-TR" dirty="0"/>
              <a:t>) Oda sayısının yüzde onu oranında otopark hizmetinin görevli personel aracılığıyla sağlanmasına yönelik hizmet,</a:t>
            </a:r>
          </a:p>
          <a:p>
            <a:pPr marL="0" indent="0">
              <a:buNone/>
            </a:pPr>
            <a:r>
              <a:rPr lang="tr-TR" dirty="0" smtClean="0"/>
              <a:t>n</a:t>
            </a:r>
            <a:r>
              <a:rPr lang="tr-TR" dirty="0"/>
              <a:t>) Müşteri girişinden ayrı personel ve malzeme girişi</a:t>
            </a:r>
            <a:r>
              <a:rPr lang="tr-TR" dirty="0" smtClean="0"/>
              <a:t>, bulunur</a:t>
            </a:r>
            <a:r>
              <a:rPr lang="tr-TR" dirty="0"/>
              <a:t>.</a:t>
            </a:r>
          </a:p>
        </p:txBody>
      </p:sp>
    </p:spTree>
    <p:extLst>
      <p:ext uri="{BB962C8B-B14F-4D97-AF65-F5344CB8AC3E}">
        <p14:creationId xmlns:p14="http://schemas.microsoft.com/office/powerpoint/2010/main" val="992712685"/>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723</Words>
  <Application>Microsoft Office PowerPoint</Application>
  <PresentationFormat>Ekran Gösterisi (4:3)</PresentationFormat>
  <Paragraphs>161</Paragraphs>
  <Slides>10</Slides>
  <Notes>1</Notes>
  <HiddenSlides>0</HiddenSlides>
  <MMClips>6</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inherit</vt:lpstr>
      <vt:lpstr>Times New Roman</vt:lpstr>
      <vt:lpstr>Ofis Teması</vt:lpstr>
      <vt:lpstr>3.HAFTA Otel işletmelerinin sınıflandırılması, Otel işletmelerinde yönetim ve özellikleri</vt:lpstr>
      <vt:lpstr>PowerPoint Sunusu</vt:lpstr>
      <vt:lpstr>PowerPoint Sunusu</vt:lpstr>
      <vt:lpstr>PowerPoint Sunusu</vt:lpstr>
      <vt:lpstr>PowerPoint Sunusu</vt:lpstr>
      <vt:lpstr>PowerPoint Sunusu</vt:lpstr>
      <vt:lpstr>PowerPoint Sunusu</vt:lpstr>
      <vt:lpstr>  Oteller </vt:lpstr>
      <vt:lpstr>Oteller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seyitAliçelik</cp:lastModifiedBy>
  <cp:revision>18</cp:revision>
  <dcterms:created xsi:type="dcterms:W3CDTF">2021-03-07T18:34:26Z</dcterms:created>
  <dcterms:modified xsi:type="dcterms:W3CDTF">2024-03-14T09:49:25Z</dcterms:modified>
</cp:coreProperties>
</file>